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13" r:id="rId1"/>
    <p:sldMasterId id="2147483727" r:id="rId2"/>
  </p:sldMasterIdLst>
  <p:notesMasterIdLst>
    <p:notesMasterId r:id="rId19"/>
  </p:notesMasterIdLst>
  <p:sldIdLst>
    <p:sldId id="309" r:id="rId3"/>
    <p:sldId id="320" r:id="rId4"/>
    <p:sldId id="298" r:id="rId5"/>
    <p:sldId id="310" r:id="rId6"/>
    <p:sldId id="325" r:id="rId7"/>
    <p:sldId id="332" r:id="rId8"/>
    <p:sldId id="326" r:id="rId9"/>
    <p:sldId id="321" r:id="rId10"/>
    <p:sldId id="323" r:id="rId11"/>
    <p:sldId id="324" r:id="rId12"/>
    <p:sldId id="335" r:id="rId13"/>
    <p:sldId id="312" r:id="rId14"/>
    <p:sldId id="300" r:id="rId15"/>
    <p:sldId id="313" r:id="rId16"/>
    <p:sldId id="336" r:id="rId17"/>
    <p:sldId id="256" r:id="rId18"/>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44D0A"/>
    <a:srgbClr val="F67636"/>
    <a:srgbClr val="DEA900"/>
    <a:srgbClr val="0097CC"/>
    <a:srgbClr val="129224"/>
    <a:srgbClr val="3AE653"/>
    <a:srgbClr val="6FED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456" autoAdjust="0"/>
  </p:normalViewPr>
  <p:slideViewPr>
    <p:cSldViewPr>
      <p:cViewPr varScale="1">
        <p:scale>
          <a:sx n="62" d="100"/>
          <a:sy n="62" d="100"/>
        </p:scale>
        <p:origin x="9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35"/>
    </p:cViewPr>
  </p:sorterViewPr>
  <p:notesViewPr>
    <p:cSldViewPr>
      <p:cViewPr varScale="1">
        <p:scale>
          <a:sx n="64" d="100"/>
          <a:sy n="64" d="100"/>
        </p:scale>
        <p:origin x="270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4D4CBA1-E8A9-403B-9D47-04EF670845D2}"/>
              </a:ext>
            </a:extLst>
          </p:cNvPr>
          <p:cNvSpPr>
            <a:spLocks noGrp="1" noChangeArrowheads="1"/>
          </p:cNvSpPr>
          <p:nvPr>
            <p:ph type="hdr" sz="quarter"/>
          </p:nvPr>
        </p:nvSpPr>
        <p:spPr bwMode="auto">
          <a:xfrm>
            <a:off x="0" y="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6" tIns="45291" rIns="90576" bIns="45291" numCol="1" anchor="t" anchorCtr="0" compatLnSpc="1">
            <a:prstTxWarp prst="textNoShape">
              <a:avLst/>
            </a:prstTxWarp>
          </a:bodyPr>
          <a:lstStyle>
            <a:lvl1pPr defTabSz="900420" eaLnBrk="1" hangingPunct="1">
              <a:defRPr sz="1200"/>
            </a:lvl1pPr>
          </a:lstStyle>
          <a:p>
            <a:pPr>
              <a:defRPr/>
            </a:pPr>
            <a:endParaRPr lang="en-US" altLang="ja-JP"/>
          </a:p>
        </p:txBody>
      </p:sp>
      <p:sp>
        <p:nvSpPr>
          <p:cNvPr id="18435" name="Rectangle 3">
            <a:extLst>
              <a:ext uri="{FF2B5EF4-FFF2-40B4-BE49-F238E27FC236}">
                <a16:creationId xmlns:a16="http://schemas.microsoft.com/office/drawing/2014/main" id="{64B43D9B-3C78-4292-B7B9-440BCCD2DBB3}"/>
              </a:ext>
            </a:extLst>
          </p:cNvPr>
          <p:cNvSpPr>
            <a:spLocks noGrp="1" noChangeArrowheads="1"/>
          </p:cNvSpPr>
          <p:nvPr>
            <p:ph type="dt" idx="1"/>
          </p:nvPr>
        </p:nvSpPr>
        <p:spPr bwMode="auto">
          <a:xfrm>
            <a:off x="3814763" y="0"/>
            <a:ext cx="291941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6" tIns="45291" rIns="90576" bIns="45291" numCol="1" anchor="t" anchorCtr="0" compatLnSpc="1">
            <a:prstTxWarp prst="textNoShape">
              <a:avLst/>
            </a:prstTxWarp>
          </a:bodyPr>
          <a:lstStyle>
            <a:lvl1pPr algn="r" defTabSz="900420" eaLnBrk="1" hangingPunct="1">
              <a:defRPr sz="1200"/>
            </a:lvl1pPr>
          </a:lstStyle>
          <a:p>
            <a:pPr>
              <a:defRPr/>
            </a:pPr>
            <a:endParaRPr lang="en-US" altLang="ja-JP"/>
          </a:p>
        </p:txBody>
      </p:sp>
      <p:sp>
        <p:nvSpPr>
          <p:cNvPr id="4100" name="Rectangle 4">
            <a:extLst>
              <a:ext uri="{FF2B5EF4-FFF2-40B4-BE49-F238E27FC236}">
                <a16:creationId xmlns:a16="http://schemas.microsoft.com/office/drawing/2014/main" id="{6522F88D-4A80-4C6D-87E7-41B57BAFFEF5}"/>
              </a:ext>
            </a:extLst>
          </p:cNvPr>
          <p:cNvSpPr>
            <a:spLocks noGrp="1" noRot="1" noChangeAspect="1" noChangeArrowheads="1" noTextEdit="1"/>
          </p:cNvSpPr>
          <p:nvPr>
            <p:ph type="sldImg" idx="2"/>
          </p:nvPr>
        </p:nvSpPr>
        <p:spPr bwMode="auto">
          <a:xfrm>
            <a:off x="908050" y="741363"/>
            <a:ext cx="4927600" cy="36972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a:extLst>
              <a:ext uri="{FF2B5EF4-FFF2-40B4-BE49-F238E27FC236}">
                <a16:creationId xmlns:a16="http://schemas.microsoft.com/office/drawing/2014/main" id="{87B3CE5A-8360-4949-8533-23EA2112946B}"/>
              </a:ext>
            </a:extLst>
          </p:cNvPr>
          <p:cNvSpPr>
            <a:spLocks noGrp="1" noChangeArrowheads="1"/>
          </p:cNvSpPr>
          <p:nvPr>
            <p:ph type="body" sz="quarter" idx="3"/>
          </p:nvPr>
        </p:nvSpPr>
        <p:spPr bwMode="auto">
          <a:xfrm>
            <a:off x="674688" y="4686300"/>
            <a:ext cx="5386387"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6" tIns="45291" rIns="90576" bIns="4529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8438" name="Rectangle 6">
            <a:extLst>
              <a:ext uri="{FF2B5EF4-FFF2-40B4-BE49-F238E27FC236}">
                <a16:creationId xmlns:a16="http://schemas.microsoft.com/office/drawing/2014/main" id="{55CFEFBB-E5CA-4553-8299-213D06DEBE87}"/>
              </a:ext>
            </a:extLst>
          </p:cNvPr>
          <p:cNvSpPr>
            <a:spLocks noGrp="1" noChangeArrowheads="1"/>
          </p:cNvSpPr>
          <p:nvPr>
            <p:ph type="ftr" sz="quarter" idx="4"/>
          </p:nvPr>
        </p:nvSpPr>
        <p:spPr bwMode="auto">
          <a:xfrm>
            <a:off x="0" y="9371013"/>
            <a:ext cx="29194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6" tIns="45291" rIns="90576" bIns="45291" numCol="1" anchor="b" anchorCtr="0" compatLnSpc="1">
            <a:prstTxWarp prst="textNoShape">
              <a:avLst/>
            </a:prstTxWarp>
          </a:bodyPr>
          <a:lstStyle>
            <a:lvl1pPr defTabSz="900420" eaLnBrk="1" hangingPunct="1">
              <a:defRPr sz="1200"/>
            </a:lvl1pPr>
          </a:lstStyle>
          <a:p>
            <a:pPr>
              <a:defRPr/>
            </a:pPr>
            <a:endParaRPr lang="en-US" altLang="ja-JP"/>
          </a:p>
        </p:txBody>
      </p:sp>
      <p:sp>
        <p:nvSpPr>
          <p:cNvPr id="18439" name="Rectangle 7">
            <a:extLst>
              <a:ext uri="{FF2B5EF4-FFF2-40B4-BE49-F238E27FC236}">
                <a16:creationId xmlns:a16="http://schemas.microsoft.com/office/drawing/2014/main" id="{8EAE6611-6426-471F-AA98-B260BCA9B625}"/>
              </a:ext>
            </a:extLst>
          </p:cNvPr>
          <p:cNvSpPr>
            <a:spLocks noGrp="1" noChangeArrowheads="1"/>
          </p:cNvSpPr>
          <p:nvPr>
            <p:ph type="sldNum" sz="quarter" idx="5"/>
          </p:nvPr>
        </p:nvSpPr>
        <p:spPr bwMode="auto">
          <a:xfrm>
            <a:off x="3814763" y="9371013"/>
            <a:ext cx="291941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6" tIns="45291" rIns="90576" bIns="45291" numCol="1" anchor="b" anchorCtr="0" compatLnSpc="1">
            <a:prstTxWarp prst="textNoShape">
              <a:avLst/>
            </a:prstTxWarp>
          </a:bodyPr>
          <a:lstStyle>
            <a:lvl1pPr algn="r" defTabSz="900420" eaLnBrk="1" hangingPunct="1">
              <a:defRPr sz="1200"/>
            </a:lvl1pPr>
          </a:lstStyle>
          <a:p>
            <a:pPr>
              <a:defRPr/>
            </a:pPr>
            <a:fld id="{A793BC12-169E-4D48-A400-098D2718EC1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E3740CE7-731D-4F2D-9578-BDD84E3CC122}"/>
              </a:ext>
            </a:extLst>
          </p:cNvPr>
          <p:cNvSpPr>
            <a:spLocks noGrp="1" noChangeArrowheads="1"/>
          </p:cNvSpPr>
          <p:nvPr>
            <p:ph type="sldNum" sz="quarter" idx="5"/>
          </p:nvPr>
        </p:nvSpPr>
        <p:spPr>
          <a:noFill/>
        </p:spPr>
        <p:txBody>
          <a:bodyPr/>
          <a:lstStyle>
            <a:lvl1pPr defTabSz="898525">
              <a:defRPr kumimoji="1">
                <a:solidFill>
                  <a:schemeClr val="tx1"/>
                </a:solidFill>
                <a:latin typeface="Arial" panose="020B0604020202020204" pitchFamily="34" charset="0"/>
                <a:ea typeface="ＭＳ Ｐゴシック" panose="020B0600070205080204" pitchFamily="50" charset="-128"/>
              </a:defRPr>
            </a:lvl1pPr>
            <a:lvl2pPr marL="733425" indent="-280988" defTabSz="898525">
              <a:defRPr kumimoji="1">
                <a:solidFill>
                  <a:schemeClr val="tx1"/>
                </a:solidFill>
                <a:latin typeface="Arial" panose="020B0604020202020204" pitchFamily="34" charset="0"/>
                <a:ea typeface="ＭＳ Ｐゴシック" panose="020B0600070205080204" pitchFamily="50" charset="-128"/>
              </a:defRPr>
            </a:lvl2pPr>
            <a:lvl3pPr marL="1130300" indent="-223838" defTabSz="898525">
              <a:defRPr kumimoji="1">
                <a:solidFill>
                  <a:schemeClr val="tx1"/>
                </a:solidFill>
                <a:latin typeface="Arial" panose="020B0604020202020204" pitchFamily="34" charset="0"/>
                <a:ea typeface="ＭＳ Ｐゴシック" panose="020B0600070205080204" pitchFamily="50" charset="-128"/>
              </a:defRPr>
            </a:lvl3pPr>
            <a:lvl4pPr marL="1584325" indent="-223838" defTabSz="898525">
              <a:defRPr kumimoji="1">
                <a:solidFill>
                  <a:schemeClr val="tx1"/>
                </a:solidFill>
                <a:latin typeface="Arial" panose="020B0604020202020204" pitchFamily="34" charset="0"/>
                <a:ea typeface="ＭＳ Ｐゴシック" panose="020B0600070205080204" pitchFamily="50" charset="-128"/>
              </a:defRPr>
            </a:lvl4pPr>
            <a:lvl5pPr marL="2036763" indent="-223838" defTabSz="898525">
              <a:defRPr kumimoji="1">
                <a:solidFill>
                  <a:schemeClr val="tx1"/>
                </a:solidFill>
                <a:latin typeface="Arial" panose="020B0604020202020204" pitchFamily="34" charset="0"/>
                <a:ea typeface="ＭＳ Ｐゴシック" panose="020B0600070205080204" pitchFamily="50" charset="-128"/>
              </a:defRPr>
            </a:lvl5pPr>
            <a:lvl6pPr marL="24939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511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083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655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FBD1281-F727-4B58-87CE-331BF7421604}" type="slidenum">
              <a:rPr lang="en-US" altLang="ja-JP" smtClean="0"/>
              <a:pPr/>
              <a:t>0</a:t>
            </a:fld>
            <a:endParaRPr lang="en-US" altLang="ja-JP"/>
          </a:p>
        </p:txBody>
      </p:sp>
      <p:sp>
        <p:nvSpPr>
          <p:cNvPr id="6147" name="Rectangle 2">
            <a:extLst>
              <a:ext uri="{FF2B5EF4-FFF2-40B4-BE49-F238E27FC236}">
                <a16:creationId xmlns:a16="http://schemas.microsoft.com/office/drawing/2014/main" id="{6957677A-C502-40E3-812A-428EC5D852BC}"/>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420F0EB9-B812-4C39-89B7-CEE4D70249F3}"/>
              </a:ext>
            </a:extLst>
          </p:cNvPr>
          <p:cNvSpPr>
            <a:spLocks noGrp="1" noChangeArrowheads="1"/>
          </p:cNvSpPr>
          <p:nvPr>
            <p:ph type="body" idx="1"/>
          </p:nvPr>
        </p:nvSpPr>
        <p:spPr>
          <a:noFill/>
        </p:spPr>
        <p:txBody>
          <a:bodyPr/>
          <a:lstStyle/>
          <a:p>
            <a:pPr eaLnBrk="1" hangingPunct="1"/>
            <a:r>
              <a:rPr lang="ja-JP" altLang="ja-JP"/>
              <a:t>九州電力 総合研究所の木元でございます。本日は当社から</a:t>
            </a:r>
            <a:r>
              <a:rPr lang="ja-JP" altLang="en-US"/>
              <a:t>６</a:t>
            </a:r>
            <a:r>
              <a:rPr lang="ja-JP" altLang="ja-JP"/>
              <a:t>件の技術について</a:t>
            </a:r>
            <a:r>
              <a:rPr lang="ja-JP" altLang="en-US"/>
              <a:t>　</a:t>
            </a:r>
            <a:r>
              <a:rPr lang="ja-JP" altLang="ja-JP"/>
              <a:t>ご紹介させていただきます。</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7A670AB9-D301-4206-8B62-38A1299A27EA}"/>
              </a:ext>
            </a:extLst>
          </p:cNvPr>
          <p:cNvSpPr>
            <a:spLocks noGrp="1" noRot="1" noChangeAspect="1" noChangeArrowheads="1" noTextEdit="1"/>
          </p:cNvSpPr>
          <p:nvPr>
            <p:ph type="sldImg"/>
          </p:nvPr>
        </p:nvSpPr>
        <p:spPr>
          <a:ln/>
        </p:spPr>
      </p:sp>
      <p:sp>
        <p:nvSpPr>
          <p:cNvPr id="24579" name="ノート プレースホルダー 2">
            <a:extLst>
              <a:ext uri="{FF2B5EF4-FFF2-40B4-BE49-F238E27FC236}">
                <a16:creationId xmlns:a16="http://schemas.microsoft.com/office/drawing/2014/main" id="{AB945C85-3C32-41B9-9D32-36B839C04DD6}"/>
              </a:ext>
            </a:extLst>
          </p:cNvPr>
          <p:cNvSpPr>
            <a:spLocks noGrp="1" noChangeArrowheads="1"/>
          </p:cNvSpPr>
          <p:nvPr>
            <p:ph type="body" idx="1"/>
          </p:nvPr>
        </p:nvSpPr>
        <p:spPr>
          <a:noFill/>
        </p:spPr>
        <p:txBody>
          <a:bodyPr/>
          <a:lstStyle/>
          <a:p>
            <a:r>
              <a:rPr lang="ja-JP" altLang="en-US"/>
              <a:t>・</a:t>
            </a:r>
            <a:r>
              <a:rPr lang="ja-JP" altLang="ja-JP"/>
              <a:t>本発明は、</a:t>
            </a:r>
            <a:r>
              <a:rPr lang="ja-JP" altLang="en-US"/>
              <a:t>十分に固化し、且つ</a:t>
            </a:r>
            <a:r>
              <a:rPr lang="ja-JP" altLang="ja-JP"/>
              <a:t>草の伸張（しんちょう）を阻害する目安に達する配合割合を見出したこと</a:t>
            </a:r>
            <a:r>
              <a:rPr lang="ja-JP" altLang="en-US"/>
              <a:t>です。</a:t>
            </a:r>
            <a:endParaRPr lang="ja-JP" altLang="ja-JP"/>
          </a:p>
          <a:p>
            <a:r>
              <a:rPr lang="ja-JP" altLang="en-US"/>
              <a:t>・</a:t>
            </a:r>
            <a:r>
              <a:rPr lang="ja-JP" altLang="ja-JP"/>
              <a:t>一方、木材チップは木の種類や腐食具合などにより、木に含まれる水分量が異なりますので、その水分量を把握しなければ被覆材料の求める性能が得</a:t>
            </a:r>
            <a:endParaRPr lang="en-US" altLang="ja-JP"/>
          </a:p>
          <a:p>
            <a:r>
              <a:rPr lang="ja-JP" altLang="en-US"/>
              <a:t>　</a:t>
            </a:r>
            <a:r>
              <a:rPr lang="ja-JP" altLang="ja-JP"/>
              <a:t>られません。</a:t>
            </a:r>
          </a:p>
          <a:p>
            <a:r>
              <a:rPr lang="ja-JP" altLang="en-US"/>
              <a:t>・</a:t>
            </a:r>
            <a:r>
              <a:rPr lang="ja-JP" altLang="ja-JP"/>
              <a:t>そこで、木材チップについて、使用前の木材チップを乾燥させ、一定量の水を含ませ、一定圧力を加えるなどの処理をすることで、木材チップが吸水性、</a:t>
            </a:r>
            <a:endParaRPr lang="en-US" altLang="ja-JP"/>
          </a:p>
          <a:p>
            <a:r>
              <a:rPr lang="ja-JP" altLang="en-US"/>
              <a:t>　</a:t>
            </a:r>
            <a:r>
              <a:rPr lang="ja-JP" altLang="ja-JP"/>
              <a:t>放水性のどちらを有しているのか判断する方法を見出したものです。</a:t>
            </a:r>
          </a:p>
        </p:txBody>
      </p:sp>
      <p:sp>
        <p:nvSpPr>
          <p:cNvPr id="24580" name="スライド番号プレースホルダー 3">
            <a:extLst>
              <a:ext uri="{FF2B5EF4-FFF2-40B4-BE49-F238E27FC236}">
                <a16:creationId xmlns:a16="http://schemas.microsoft.com/office/drawing/2014/main" id="{1F1826DD-B980-4D96-B714-3141B59E0869}"/>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FD92FAB-C040-4291-A391-78F5C2AC5FF0}" type="slidenum">
              <a:rPr lang="en-US" altLang="ja-JP" smtClean="0"/>
              <a:pPr/>
              <a:t>9</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31ECD04C-BBC8-457B-93A5-41233CC16C07}"/>
              </a:ext>
            </a:extLst>
          </p:cNvPr>
          <p:cNvSpPr>
            <a:spLocks noGrp="1" noRot="1" noChangeAspect="1" noChangeArrowheads="1" noTextEdit="1"/>
          </p:cNvSpPr>
          <p:nvPr>
            <p:ph type="sldImg"/>
          </p:nvPr>
        </p:nvSpPr>
        <p:spPr>
          <a:ln/>
        </p:spPr>
      </p:sp>
      <p:sp>
        <p:nvSpPr>
          <p:cNvPr id="26627" name="ノート プレースホルダー 2">
            <a:extLst>
              <a:ext uri="{FF2B5EF4-FFF2-40B4-BE49-F238E27FC236}">
                <a16:creationId xmlns:a16="http://schemas.microsoft.com/office/drawing/2014/main" id="{9D4A9445-CB6D-426D-941E-5D5E1A8DCA6B}"/>
              </a:ext>
            </a:extLst>
          </p:cNvPr>
          <p:cNvSpPr>
            <a:spLocks noGrp="1" noChangeArrowheads="1"/>
          </p:cNvSpPr>
          <p:nvPr>
            <p:ph type="body" idx="1"/>
          </p:nvPr>
        </p:nvSpPr>
        <p:spPr>
          <a:noFill/>
        </p:spPr>
        <p:txBody>
          <a:bodyPr/>
          <a:lstStyle/>
          <a:p>
            <a:r>
              <a:rPr lang="ja-JP" altLang="ja-JP"/>
              <a:t>次にＩＨｸｯｷﾝｸﾞﾋｰﾀｰを利用した冷却調理器についてご説明いたします。</a:t>
            </a:r>
          </a:p>
          <a:p>
            <a:endParaRPr lang="en-US" altLang="ja-JP"/>
          </a:p>
          <a:p>
            <a:r>
              <a:rPr lang="ja-JP" altLang="en-US"/>
              <a:t>・</a:t>
            </a:r>
            <a:r>
              <a:rPr lang="ja-JP" altLang="ja-JP"/>
              <a:t>本発明</a:t>
            </a:r>
            <a:r>
              <a:rPr lang="ja-JP" altLang="en-US"/>
              <a:t>品</a:t>
            </a:r>
            <a:r>
              <a:rPr lang="ja-JP" altLang="ja-JP"/>
              <a:t>をＩＨクッキングヒーター上に置くと、 ＩＨから発生する磁力線が冷却素子のエネルギー源となることで、ＩＨ上で冷却調理が可能となる調理器です。</a:t>
            </a:r>
          </a:p>
          <a:p>
            <a:r>
              <a:rPr lang="ja-JP" altLang="en-US"/>
              <a:t>・</a:t>
            </a:r>
            <a:r>
              <a:rPr lang="ja-JP" altLang="ja-JP"/>
              <a:t>本発明品は、ペルチェ素子（半導体の一種）が電流を流すことで吸熱及び放熱する</a:t>
            </a:r>
            <a:r>
              <a:rPr lang="ja-JP" altLang="en-US"/>
              <a:t>性質</a:t>
            </a:r>
            <a:r>
              <a:rPr lang="ja-JP" altLang="ja-JP"/>
              <a:t>を利用するもので、ペルチェ素子、コイル及び整流部の閉回路を作り、</a:t>
            </a:r>
            <a:endParaRPr lang="en-US" altLang="ja-JP"/>
          </a:p>
          <a:p>
            <a:r>
              <a:rPr lang="ja-JP" altLang="en-US"/>
              <a:t>　</a:t>
            </a:r>
            <a:r>
              <a:rPr lang="ja-JP" altLang="ja-JP"/>
              <a:t>コイル部分にＩＨクッキングヒーター</a:t>
            </a:r>
            <a:r>
              <a:rPr lang="ja-JP" altLang="en-US"/>
              <a:t>から発生する</a:t>
            </a:r>
            <a:r>
              <a:rPr lang="ja-JP" altLang="ja-JP"/>
              <a:t>磁力線をあてることで、ペルチェ素子部に電流が流れ、冷却部に置いたものから吸熱、即ち冷却することができます。</a:t>
            </a:r>
            <a:endParaRPr lang="en-US" altLang="ja-JP"/>
          </a:p>
          <a:p>
            <a:r>
              <a:rPr lang="ja-JP" altLang="en-US"/>
              <a:t>　</a:t>
            </a:r>
            <a:r>
              <a:rPr lang="ja-JP" altLang="ja-JP"/>
              <a:t>吸熱側と反対側は熱を持つため、ファン等で放熱します。</a:t>
            </a:r>
          </a:p>
        </p:txBody>
      </p:sp>
      <p:sp>
        <p:nvSpPr>
          <p:cNvPr id="26628" name="スライド番号プレースホルダー 3">
            <a:extLst>
              <a:ext uri="{FF2B5EF4-FFF2-40B4-BE49-F238E27FC236}">
                <a16:creationId xmlns:a16="http://schemas.microsoft.com/office/drawing/2014/main" id="{FDD3D488-7DB4-49F1-90BF-D22E6CC74C1E}"/>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5C76026-A9F0-45E4-8C1B-152B019891E2}" type="slidenum">
              <a:rPr lang="en-US" altLang="ja-JP" smtClean="0"/>
              <a:pPr/>
              <a:t>10</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0145F91D-E06B-4CAE-B274-839D0F107812}"/>
              </a:ext>
            </a:extLst>
          </p:cNvPr>
          <p:cNvSpPr>
            <a:spLocks noGrp="1" noRot="1" noChangeAspect="1" noChangeArrowheads="1" noTextEdit="1"/>
          </p:cNvSpPr>
          <p:nvPr>
            <p:ph type="sldImg"/>
          </p:nvPr>
        </p:nvSpPr>
        <p:spPr>
          <a:ln/>
        </p:spPr>
      </p:sp>
      <p:sp>
        <p:nvSpPr>
          <p:cNvPr id="28675" name="ノート プレースホルダー 2">
            <a:extLst>
              <a:ext uri="{FF2B5EF4-FFF2-40B4-BE49-F238E27FC236}">
                <a16:creationId xmlns:a16="http://schemas.microsoft.com/office/drawing/2014/main" id="{2E767081-89C2-4221-812F-1CA4BA416C59}"/>
              </a:ext>
            </a:extLst>
          </p:cNvPr>
          <p:cNvSpPr>
            <a:spLocks noGrp="1" noChangeArrowheads="1"/>
          </p:cNvSpPr>
          <p:nvPr>
            <p:ph type="body" idx="1"/>
          </p:nvPr>
        </p:nvSpPr>
        <p:spPr>
          <a:noFill/>
        </p:spPr>
        <p:txBody>
          <a:bodyPr/>
          <a:lstStyle/>
          <a:p>
            <a:r>
              <a:rPr lang="ja-JP" altLang="en-US"/>
              <a:t>・本スライドは、当所で試作したもので冷却能力を測定したものです。</a:t>
            </a:r>
            <a:endParaRPr lang="en-US" altLang="ja-JP"/>
          </a:p>
          <a:p>
            <a:r>
              <a:rPr lang="ja-JP" altLang="en-US"/>
              <a:t>・</a:t>
            </a:r>
            <a:r>
              <a:rPr lang="ja-JP" altLang="ja-JP"/>
              <a:t>試作機の性能は、出力 １ｋＷの卓上式ＩＨ</a:t>
            </a:r>
            <a:r>
              <a:rPr lang="ja-JP" altLang="en-US"/>
              <a:t>では</a:t>
            </a:r>
            <a:r>
              <a:rPr lang="ja-JP" altLang="ja-JP"/>
              <a:t>、約２０秒で－５℃、出力 ３ｋＷ（一般的な）ＩＨ</a:t>
            </a:r>
            <a:r>
              <a:rPr lang="ja-JP" altLang="en-US"/>
              <a:t>では</a:t>
            </a:r>
            <a:r>
              <a:rPr lang="ja-JP" altLang="ja-JP"/>
              <a:t>、約６秒で－５℃に達しました。</a:t>
            </a:r>
          </a:p>
          <a:p>
            <a:r>
              <a:rPr lang="ja-JP" altLang="en-US"/>
              <a:t>・活用例の一つとして、</a:t>
            </a:r>
            <a:r>
              <a:rPr lang="ja-JP" altLang="ja-JP"/>
              <a:t>お弁当</a:t>
            </a:r>
            <a:r>
              <a:rPr lang="ja-JP" altLang="en-US"/>
              <a:t>は冷まして</a:t>
            </a:r>
            <a:r>
              <a:rPr lang="ja-JP" altLang="ja-JP"/>
              <a:t>詰め</a:t>
            </a:r>
            <a:r>
              <a:rPr lang="ja-JP" altLang="en-US"/>
              <a:t>ると</a:t>
            </a:r>
            <a:r>
              <a:rPr lang="ja-JP" altLang="ja-JP"/>
              <a:t>腐りにくくなり</a:t>
            </a:r>
            <a:r>
              <a:rPr lang="ja-JP" altLang="en-US"/>
              <a:t>ますので</a:t>
            </a:r>
            <a:r>
              <a:rPr lang="ja-JP" altLang="ja-JP"/>
              <a:t>、</a:t>
            </a:r>
            <a:r>
              <a:rPr lang="ja-JP" altLang="en-US"/>
              <a:t>お弁当箱を発明品上におくことで、</a:t>
            </a:r>
            <a:r>
              <a:rPr lang="ja-JP" altLang="ja-JP"/>
              <a:t>自然に冷ますより、時間短縮が可能となります。</a:t>
            </a:r>
          </a:p>
        </p:txBody>
      </p:sp>
      <p:sp>
        <p:nvSpPr>
          <p:cNvPr id="28676" name="スライド番号プレースホルダー 3">
            <a:extLst>
              <a:ext uri="{FF2B5EF4-FFF2-40B4-BE49-F238E27FC236}">
                <a16:creationId xmlns:a16="http://schemas.microsoft.com/office/drawing/2014/main" id="{69052F6C-161B-4A90-98FC-EF408F66AD64}"/>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D45B29A-F1B1-4229-9059-619065AAA927}" type="slidenum">
              <a:rPr lang="en-US" altLang="ja-JP" smtClean="0"/>
              <a:pPr/>
              <a:t>11</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40BA3598-01F9-4962-9A91-D09AFBE99819}"/>
              </a:ext>
            </a:extLst>
          </p:cNvPr>
          <p:cNvSpPr>
            <a:spLocks noGrp="1" noRot="1" noChangeAspect="1" noChangeArrowheads="1" noTextEdit="1"/>
          </p:cNvSpPr>
          <p:nvPr>
            <p:ph type="sldImg"/>
          </p:nvPr>
        </p:nvSpPr>
        <p:spPr>
          <a:ln/>
        </p:spPr>
      </p:sp>
      <p:sp>
        <p:nvSpPr>
          <p:cNvPr id="30723" name="ノート プレースホルダー 2">
            <a:extLst>
              <a:ext uri="{FF2B5EF4-FFF2-40B4-BE49-F238E27FC236}">
                <a16:creationId xmlns:a16="http://schemas.microsoft.com/office/drawing/2014/main" id="{2D7AB6AD-4447-4748-A148-C78B10B28B59}"/>
              </a:ext>
            </a:extLst>
          </p:cNvPr>
          <p:cNvSpPr>
            <a:spLocks noGrp="1" noChangeArrowheads="1"/>
          </p:cNvSpPr>
          <p:nvPr>
            <p:ph type="body" idx="1"/>
          </p:nvPr>
        </p:nvSpPr>
        <p:spPr>
          <a:noFill/>
        </p:spPr>
        <p:txBody>
          <a:bodyPr/>
          <a:lstStyle/>
          <a:p>
            <a:r>
              <a:rPr lang="ja-JP" altLang="en-US"/>
              <a:t>次に</a:t>
            </a:r>
            <a:r>
              <a:rPr lang="ja-JP" altLang="ja-JP"/>
              <a:t>、火傷の恐れが少ないアイロン（本体が発熱しない）についてご説明いたします。</a:t>
            </a:r>
            <a:endParaRPr lang="en-US" altLang="ja-JP"/>
          </a:p>
          <a:p>
            <a:endParaRPr lang="ja-JP" altLang="ja-JP"/>
          </a:p>
          <a:p>
            <a:r>
              <a:rPr lang="ja-JP" altLang="en-US"/>
              <a:t>・</a:t>
            </a:r>
            <a:r>
              <a:rPr lang="ja-JP" altLang="ja-JP"/>
              <a:t>本発明品は、アイロン本体に内蔵した電磁コイル（小型ＩＨ）で発生する磁束により、アイロンと接しているアイロン台表面のステンレスが発熱するアイロンです。</a:t>
            </a:r>
          </a:p>
          <a:p>
            <a:r>
              <a:rPr lang="ja-JP" altLang="en-US"/>
              <a:t>・</a:t>
            </a:r>
            <a:r>
              <a:rPr lang="ja-JP" altLang="ja-JP"/>
              <a:t>また、本発明のアイロン</a:t>
            </a:r>
            <a:r>
              <a:rPr lang="ja-JP" altLang="en-US"/>
              <a:t>は、</a:t>
            </a:r>
            <a:r>
              <a:rPr lang="ja-JP" altLang="ja-JP"/>
              <a:t>アイロン台の表面温度を監視し、アイロン台表面が設定温度以上になった場合や、アイロンの電源切りに連動して、アイロン台裏の</a:t>
            </a:r>
            <a:endParaRPr lang="en-US" altLang="ja-JP"/>
          </a:p>
          <a:p>
            <a:r>
              <a:rPr lang="ja-JP" altLang="en-US"/>
              <a:t>　</a:t>
            </a:r>
            <a:r>
              <a:rPr lang="ja-JP" altLang="ja-JP"/>
              <a:t>ファンで冷却することで、火傷や発火の危険を防ぎます。</a:t>
            </a:r>
          </a:p>
        </p:txBody>
      </p:sp>
      <p:sp>
        <p:nvSpPr>
          <p:cNvPr id="30724" name="スライド番号プレースホルダー 3">
            <a:extLst>
              <a:ext uri="{FF2B5EF4-FFF2-40B4-BE49-F238E27FC236}">
                <a16:creationId xmlns:a16="http://schemas.microsoft.com/office/drawing/2014/main" id="{22C5641F-9476-4E4F-A7FD-FFC7E345A925}"/>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EEE25CF-FBF5-4BC1-BCC4-BC17ADB941A6}" type="slidenum">
              <a:rPr lang="en-US" altLang="ja-JP" smtClean="0"/>
              <a:pPr/>
              <a:t>12</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a:extLst>
              <a:ext uri="{FF2B5EF4-FFF2-40B4-BE49-F238E27FC236}">
                <a16:creationId xmlns:a16="http://schemas.microsoft.com/office/drawing/2014/main" id="{399DA82B-3C00-47E3-A6F0-2DCB91A8E26D}"/>
              </a:ext>
            </a:extLst>
          </p:cNvPr>
          <p:cNvSpPr>
            <a:spLocks noGrp="1" noRot="1" noChangeAspect="1" noChangeArrowheads="1" noTextEdit="1"/>
          </p:cNvSpPr>
          <p:nvPr>
            <p:ph type="sldImg"/>
          </p:nvPr>
        </p:nvSpPr>
        <p:spPr>
          <a:ln/>
        </p:spPr>
      </p:sp>
      <p:sp>
        <p:nvSpPr>
          <p:cNvPr id="32771" name="ノート プレースホルダー 2">
            <a:extLst>
              <a:ext uri="{FF2B5EF4-FFF2-40B4-BE49-F238E27FC236}">
                <a16:creationId xmlns:a16="http://schemas.microsoft.com/office/drawing/2014/main" id="{A3E4D0AC-301F-4FA5-AEE5-1877F05F58FE}"/>
              </a:ext>
            </a:extLst>
          </p:cNvPr>
          <p:cNvSpPr>
            <a:spLocks noGrp="1" noChangeArrowheads="1"/>
          </p:cNvSpPr>
          <p:nvPr>
            <p:ph type="body" idx="1"/>
          </p:nvPr>
        </p:nvSpPr>
        <p:spPr>
          <a:noFill/>
        </p:spPr>
        <p:txBody>
          <a:bodyPr/>
          <a:lstStyle/>
          <a:p>
            <a:r>
              <a:rPr lang="ja-JP" altLang="en-US"/>
              <a:t>・</a:t>
            </a:r>
            <a:r>
              <a:rPr lang="ja-JP" altLang="ja-JP"/>
              <a:t>本スライドは当社総合研究所で試作したもので、試作品の写真、ＩＨアイロン底板</a:t>
            </a:r>
            <a:r>
              <a:rPr lang="en-US" altLang="ja-JP"/>
              <a:t>(</a:t>
            </a:r>
            <a:r>
              <a:rPr lang="ja-JP" altLang="ja-JP"/>
              <a:t>そこいた</a:t>
            </a:r>
            <a:r>
              <a:rPr lang="en-US" altLang="ja-JP"/>
              <a:t>)</a:t>
            </a:r>
            <a:r>
              <a:rPr lang="ja-JP" altLang="ja-JP"/>
              <a:t>のコイルの写真、及びＩＨアイロン台の構造図です。</a:t>
            </a:r>
          </a:p>
          <a:p>
            <a:r>
              <a:rPr lang="ja-JP" altLang="en-US"/>
              <a:t>・</a:t>
            </a:r>
            <a:r>
              <a:rPr lang="ja-JP" altLang="ja-JP"/>
              <a:t>アイロン底板</a:t>
            </a:r>
            <a:r>
              <a:rPr lang="en-US" altLang="ja-JP"/>
              <a:t>(</a:t>
            </a:r>
            <a:r>
              <a:rPr lang="ja-JP" altLang="ja-JP"/>
              <a:t>そこいた</a:t>
            </a:r>
            <a:r>
              <a:rPr lang="en-US" altLang="ja-JP"/>
              <a:t>)</a:t>
            </a:r>
            <a:r>
              <a:rPr lang="ja-JP" altLang="ja-JP"/>
              <a:t>のコイルで発生する磁束により、接触面に渦電流が発生し、そのジュール熱により発熱いたします。台 表面が設定温度以上になると、</a:t>
            </a:r>
            <a:endParaRPr lang="en-US" altLang="ja-JP"/>
          </a:p>
          <a:p>
            <a:r>
              <a:rPr lang="ja-JP" altLang="en-US"/>
              <a:t>　</a:t>
            </a:r>
            <a:r>
              <a:rPr lang="ja-JP" altLang="ja-JP"/>
              <a:t>台 裏面の冷却ファンで冷却します。</a:t>
            </a:r>
          </a:p>
        </p:txBody>
      </p:sp>
      <p:sp>
        <p:nvSpPr>
          <p:cNvPr id="32772" name="スライド番号プレースホルダー 3">
            <a:extLst>
              <a:ext uri="{FF2B5EF4-FFF2-40B4-BE49-F238E27FC236}">
                <a16:creationId xmlns:a16="http://schemas.microsoft.com/office/drawing/2014/main" id="{152F8251-D5D8-493E-AA7C-089193CCDEA1}"/>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2E4E2D5-50B1-4841-9863-7851E8932F59}" type="slidenum">
              <a:rPr lang="en-US" altLang="ja-JP" smtClean="0"/>
              <a:pPr/>
              <a:t>13</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a:extLst>
              <a:ext uri="{FF2B5EF4-FFF2-40B4-BE49-F238E27FC236}">
                <a16:creationId xmlns:a16="http://schemas.microsoft.com/office/drawing/2014/main" id="{A5E3A4CF-977E-451E-8D0B-7715F03A4E53}"/>
              </a:ext>
            </a:extLst>
          </p:cNvPr>
          <p:cNvSpPr>
            <a:spLocks noGrp="1" noRot="1" noChangeAspect="1" noChangeArrowheads="1" noTextEdit="1"/>
          </p:cNvSpPr>
          <p:nvPr>
            <p:ph type="sldImg"/>
          </p:nvPr>
        </p:nvSpPr>
        <p:spPr>
          <a:ln/>
        </p:spPr>
      </p:sp>
      <p:sp>
        <p:nvSpPr>
          <p:cNvPr id="34819" name="ノート プレースホルダー 2">
            <a:extLst>
              <a:ext uri="{FF2B5EF4-FFF2-40B4-BE49-F238E27FC236}">
                <a16:creationId xmlns:a16="http://schemas.microsoft.com/office/drawing/2014/main" id="{6DC4CA2F-7C8C-4B24-A728-9D3CC44862F8}"/>
              </a:ext>
            </a:extLst>
          </p:cNvPr>
          <p:cNvSpPr>
            <a:spLocks noGrp="1" noChangeArrowheads="1"/>
          </p:cNvSpPr>
          <p:nvPr>
            <p:ph type="body" idx="1"/>
          </p:nvPr>
        </p:nvSpPr>
        <p:spPr>
          <a:noFill/>
        </p:spPr>
        <p:txBody>
          <a:bodyPr/>
          <a:lstStyle/>
          <a:p>
            <a:r>
              <a:rPr lang="ja-JP" altLang="en-US"/>
              <a:t>最後に紹介するのは、居住者の健康状態を推定する方法です。</a:t>
            </a:r>
            <a:endParaRPr lang="en-US" altLang="ja-JP"/>
          </a:p>
          <a:p>
            <a:endParaRPr lang="en-US" altLang="ja-JP"/>
          </a:p>
          <a:p>
            <a:r>
              <a:rPr lang="ja-JP" altLang="en-US"/>
              <a:t>・本発明は、通信ネットワークシステムを活用し、利用者宅の３０分単位の電気使用量と、自宅に設置した人感センサー、各種バイタルセンサーから得られる</a:t>
            </a:r>
            <a:endParaRPr lang="en-US" altLang="ja-JP"/>
          </a:p>
          <a:p>
            <a:r>
              <a:rPr lang="ja-JP" altLang="en-US"/>
              <a:t>　利用者の活動量、血圧、脈拍、体重、脂肪率、体温を組み合わせて分析することによって、利用者の健康状態を推測できる方法です。</a:t>
            </a:r>
            <a:endParaRPr lang="en-US" altLang="ja-JP"/>
          </a:p>
          <a:p>
            <a:r>
              <a:rPr lang="ja-JP" altLang="en-US"/>
              <a:t>・利用者宅の電気使用量の変化を３０分毎などの間隔で監視し、その変化パターンに対してパターンマッチング等の処理を行うことにより、利用者の健康状態を</a:t>
            </a:r>
            <a:endParaRPr lang="en-US" altLang="ja-JP"/>
          </a:p>
          <a:p>
            <a:r>
              <a:rPr lang="ja-JP" altLang="en-US"/>
              <a:t>　推定するものです。</a:t>
            </a:r>
            <a:endParaRPr lang="en-US" altLang="ja-JP"/>
          </a:p>
        </p:txBody>
      </p:sp>
      <p:sp>
        <p:nvSpPr>
          <p:cNvPr id="34820" name="スライド番号プレースホルダー 3">
            <a:extLst>
              <a:ext uri="{FF2B5EF4-FFF2-40B4-BE49-F238E27FC236}">
                <a16:creationId xmlns:a16="http://schemas.microsoft.com/office/drawing/2014/main" id="{95DE4CC7-FFE1-4DC9-81AA-BA63A80B8CF2}"/>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C8FC1F3-58FD-4342-838B-2CC01972CADC}" type="slidenum">
              <a:rPr lang="en-US" altLang="ja-JP" smtClean="0"/>
              <a:pPr/>
              <a:t>14</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2D20D69A-C0B4-48B4-911C-3044ABBC98D5}"/>
              </a:ext>
            </a:extLst>
          </p:cNvPr>
          <p:cNvSpPr>
            <a:spLocks noGrp="1" noRot="1" noChangeAspect="1" noChangeArrowheads="1" noTextEdit="1"/>
          </p:cNvSpPr>
          <p:nvPr>
            <p:ph type="sldImg"/>
          </p:nvPr>
        </p:nvSpPr>
        <p:spPr>
          <a:ln/>
        </p:spPr>
      </p:sp>
      <p:sp>
        <p:nvSpPr>
          <p:cNvPr id="36867" name="ノート プレースホルダー 2">
            <a:extLst>
              <a:ext uri="{FF2B5EF4-FFF2-40B4-BE49-F238E27FC236}">
                <a16:creationId xmlns:a16="http://schemas.microsoft.com/office/drawing/2014/main" id="{FC086993-2182-4A04-BC95-AB387932A2FA}"/>
              </a:ext>
            </a:extLst>
          </p:cNvPr>
          <p:cNvSpPr>
            <a:spLocks noGrp="1" noChangeArrowheads="1"/>
          </p:cNvSpPr>
          <p:nvPr>
            <p:ph type="body" idx="1"/>
          </p:nvPr>
        </p:nvSpPr>
        <p:spPr>
          <a:noFill/>
        </p:spPr>
        <p:txBody>
          <a:bodyPr/>
          <a:lstStyle/>
          <a:p>
            <a:r>
              <a:rPr lang="ja-JP" altLang="en-US" dirty="0"/>
              <a:t>・本例は、電気使用量の変化パターンではなく、電気使用量の平均値を利用して居住者の健康状態を容易に推定することが可能な推定方法です。</a:t>
            </a:r>
            <a:endParaRPr lang="en-US" altLang="ja-JP" dirty="0"/>
          </a:p>
          <a:p>
            <a:r>
              <a:rPr lang="ja-JP" altLang="en-US" dirty="0"/>
              <a:t>・具体的には、電気使用量の平均値と健康状態との関連性は、本発明によって初めて見出されたものであり、特に、電気使用量の変化と、血中の</a:t>
            </a:r>
            <a:endParaRPr lang="en-US" altLang="ja-JP" dirty="0"/>
          </a:p>
          <a:p>
            <a:r>
              <a:rPr lang="ja-JP" altLang="en-US" dirty="0"/>
              <a:t>　中性脂肪、</a:t>
            </a:r>
            <a:r>
              <a:rPr lang="en-US" altLang="ja-JP" dirty="0"/>
              <a:t>LDL</a:t>
            </a:r>
            <a:r>
              <a:rPr lang="ja-JP" altLang="en-US" dirty="0"/>
              <a:t>（悪玉コレステロール）、</a:t>
            </a:r>
            <a:r>
              <a:rPr lang="en-US" altLang="ja-JP" dirty="0"/>
              <a:t>HDL</a:t>
            </a:r>
            <a:r>
              <a:rPr lang="ja-JP" altLang="en-US" dirty="0"/>
              <a:t>（善玉コレステロール）、</a:t>
            </a:r>
            <a:r>
              <a:rPr lang="ja-JP" altLang="en-US"/>
              <a:t>及び野菜の摂取量には関連性</a:t>
            </a:r>
            <a:r>
              <a:rPr lang="ja-JP" altLang="en-US" dirty="0"/>
              <a:t>があることが分かりました。</a:t>
            </a:r>
            <a:endParaRPr lang="en-US" altLang="ja-JP" dirty="0"/>
          </a:p>
          <a:p>
            <a:r>
              <a:rPr lang="en-US" altLang="ja-JP" dirty="0"/>
              <a:t> </a:t>
            </a:r>
            <a:endParaRPr lang="ja-JP" altLang="ja-JP" dirty="0"/>
          </a:p>
          <a:p>
            <a:r>
              <a:rPr lang="ja-JP" altLang="en-US" dirty="0"/>
              <a:t>　</a:t>
            </a:r>
            <a:r>
              <a:rPr lang="ja-JP" altLang="ja-JP" dirty="0"/>
              <a:t>以上で、弊社からの説明は終わりですが、今回紹介させて頂いた技術が一つでも、本日参加頂きました皆さまのビジネスのヒントになれば幸いです。</a:t>
            </a:r>
          </a:p>
          <a:p>
            <a:r>
              <a:rPr lang="ja-JP" altLang="ja-JP" dirty="0"/>
              <a:t>本日はご清聴ありがとうございました。</a:t>
            </a:r>
          </a:p>
          <a:p>
            <a:endParaRPr lang="ja-JP" altLang="en-US" dirty="0"/>
          </a:p>
        </p:txBody>
      </p:sp>
      <p:sp>
        <p:nvSpPr>
          <p:cNvPr id="36868" name="スライド番号プレースホルダー 3">
            <a:extLst>
              <a:ext uri="{FF2B5EF4-FFF2-40B4-BE49-F238E27FC236}">
                <a16:creationId xmlns:a16="http://schemas.microsoft.com/office/drawing/2014/main" id="{9048684E-66F6-4CFA-BF1E-885D0CB7C78F}"/>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460A114-CA49-4E29-A7C4-9185B3F9C9CE}" type="slidenum">
              <a:rPr lang="en-US" altLang="ja-JP" smtClean="0"/>
              <a:pPr/>
              <a:t>15</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96158BC7-AF8C-4059-BC3D-99C33B5D64FE}"/>
              </a:ext>
            </a:extLst>
          </p:cNvPr>
          <p:cNvSpPr>
            <a:spLocks noGrp="1" noChangeArrowheads="1"/>
          </p:cNvSpPr>
          <p:nvPr>
            <p:ph type="sldNum" sz="quarter" idx="5"/>
          </p:nvPr>
        </p:nvSpPr>
        <p:spPr>
          <a:noFill/>
        </p:spPr>
        <p:txBody>
          <a:bodyPr/>
          <a:lstStyle>
            <a:lvl1pPr defTabSz="898525">
              <a:defRPr kumimoji="1">
                <a:solidFill>
                  <a:schemeClr val="tx1"/>
                </a:solidFill>
                <a:latin typeface="Arial" panose="020B0604020202020204" pitchFamily="34" charset="0"/>
                <a:ea typeface="ＭＳ Ｐゴシック" panose="020B0600070205080204" pitchFamily="50" charset="-128"/>
              </a:defRPr>
            </a:lvl1pPr>
            <a:lvl2pPr marL="733425" indent="-280988" defTabSz="898525">
              <a:defRPr kumimoji="1">
                <a:solidFill>
                  <a:schemeClr val="tx1"/>
                </a:solidFill>
                <a:latin typeface="Arial" panose="020B0604020202020204" pitchFamily="34" charset="0"/>
                <a:ea typeface="ＭＳ Ｐゴシック" panose="020B0600070205080204" pitchFamily="50" charset="-128"/>
              </a:defRPr>
            </a:lvl2pPr>
            <a:lvl3pPr marL="1130300" indent="-223838" defTabSz="898525">
              <a:defRPr kumimoji="1">
                <a:solidFill>
                  <a:schemeClr val="tx1"/>
                </a:solidFill>
                <a:latin typeface="Arial" panose="020B0604020202020204" pitchFamily="34" charset="0"/>
                <a:ea typeface="ＭＳ Ｐゴシック" panose="020B0600070205080204" pitchFamily="50" charset="-128"/>
              </a:defRPr>
            </a:lvl3pPr>
            <a:lvl4pPr marL="1584325" indent="-223838" defTabSz="898525">
              <a:defRPr kumimoji="1">
                <a:solidFill>
                  <a:schemeClr val="tx1"/>
                </a:solidFill>
                <a:latin typeface="Arial" panose="020B0604020202020204" pitchFamily="34" charset="0"/>
                <a:ea typeface="ＭＳ Ｐゴシック" panose="020B0600070205080204" pitchFamily="50" charset="-128"/>
              </a:defRPr>
            </a:lvl4pPr>
            <a:lvl5pPr marL="2036763" indent="-223838" defTabSz="898525">
              <a:defRPr kumimoji="1">
                <a:solidFill>
                  <a:schemeClr val="tx1"/>
                </a:solidFill>
                <a:latin typeface="Arial" panose="020B0604020202020204" pitchFamily="34" charset="0"/>
                <a:ea typeface="ＭＳ Ｐゴシック" panose="020B0600070205080204" pitchFamily="50" charset="-128"/>
              </a:defRPr>
            </a:lvl5pPr>
            <a:lvl6pPr marL="24939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511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083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655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86E0E50-0634-435D-8A87-70C0BA2447D9}" type="slidenum">
              <a:rPr lang="en-US" altLang="ja-JP" smtClean="0"/>
              <a:pPr/>
              <a:t>1</a:t>
            </a:fld>
            <a:endParaRPr lang="en-US" altLang="ja-JP"/>
          </a:p>
        </p:txBody>
      </p:sp>
      <p:sp>
        <p:nvSpPr>
          <p:cNvPr id="8195" name="Rectangle 2">
            <a:extLst>
              <a:ext uri="{FF2B5EF4-FFF2-40B4-BE49-F238E27FC236}">
                <a16:creationId xmlns:a16="http://schemas.microsoft.com/office/drawing/2014/main" id="{9DBFAB90-335F-4D4D-B807-D378F4969CF8}"/>
              </a:ext>
            </a:extLst>
          </p:cNvPr>
          <p:cNvSpPr>
            <a:spLocks noGrp="1" noRot="1" noChangeAspect="1" noChangeArrowheads="1" noTextEdit="1"/>
          </p:cNvSpPr>
          <p:nvPr>
            <p:ph type="sldImg"/>
          </p:nvPr>
        </p:nvSpPr>
        <p:spPr>
          <a:xfrm>
            <a:off x="903288" y="739775"/>
            <a:ext cx="4933950" cy="3700463"/>
          </a:xfrm>
          <a:ln/>
        </p:spPr>
      </p:sp>
      <p:sp>
        <p:nvSpPr>
          <p:cNvPr id="8196" name="Rectangle 3">
            <a:extLst>
              <a:ext uri="{FF2B5EF4-FFF2-40B4-BE49-F238E27FC236}">
                <a16:creationId xmlns:a16="http://schemas.microsoft.com/office/drawing/2014/main" id="{D2EAB055-7C03-41A4-B451-CCA181FDEEED}"/>
              </a:ext>
            </a:extLst>
          </p:cNvPr>
          <p:cNvSpPr>
            <a:spLocks noGrp="1" noChangeArrowheads="1"/>
          </p:cNvSpPr>
          <p:nvPr>
            <p:ph type="body" idx="1"/>
          </p:nvPr>
        </p:nvSpPr>
        <p:spPr>
          <a:xfrm>
            <a:off x="674688" y="4686300"/>
            <a:ext cx="5386387" cy="4440238"/>
          </a:xfrm>
          <a:noFill/>
        </p:spPr>
        <p:txBody>
          <a:bodyPr/>
          <a:lstStyle/>
          <a:p>
            <a:pPr eaLnBrk="1" hangingPunct="1"/>
            <a:r>
              <a:rPr lang="ja-JP" altLang="en-US"/>
              <a:t>本スライド記載の６件につきまして、順に説明させていただきます。</a:t>
            </a:r>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ECF46E5B-A4AC-44C4-89F2-0814E7924706}"/>
              </a:ext>
            </a:extLst>
          </p:cNvPr>
          <p:cNvSpPr>
            <a:spLocks noGrp="1" noChangeArrowheads="1"/>
          </p:cNvSpPr>
          <p:nvPr>
            <p:ph type="sldNum" sz="quarter" idx="5"/>
          </p:nvPr>
        </p:nvSpPr>
        <p:spPr>
          <a:noFill/>
        </p:spPr>
        <p:txBody>
          <a:bodyPr/>
          <a:lstStyle>
            <a:lvl1pPr defTabSz="898525">
              <a:defRPr kumimoji="1">
                <a:solidFill>
                  <a:schemeClr val="tx1"/>
                </a:solidFill>
                <a:latin typeface="Arial" panose="020B0604020202020204" pitchFamily="34" charset="0"/>
                <a:ea typeface="ＭＳ Ｐゴシック" panose="020B0600070205080204" pitchFamily="50" charset="-128"/>
              </a:defRPr>
            </a:lvl1pPr>
            <a:lvl2pPr marL="733425" indent="-280988" defTabSz="898525">
              <a:defRPr kumimoji="1">
                <a:solidFill>
                  <a:schemeClr val="tx1"/>
                </a:solidFill>
                <a:latin typeface="Arial" panose="020B0604020202020204" pitchFamily="34" charset="0"/>
                <a:ea typeface="ＭＳ Ｐゴシック" panose="020B0600070205080204" pitchFamily="50" charset="-128"/>
              </a:defRPr>
            </a:lvl2pPr>
            <a:lvl3pPr marL="1130300" indent="-223838" defTabSz="898525">
              <a:defRPr kumimoji="1">
                <a:solidFill>
                  <a:schemeClr val="tx1"/>
                </a:solidFill>
                <a:latin typeface="Arial" panose="020B0604020202020204" pitchFamily="34" charset="0"/>
                <a:ea typeface="ＭＳ Ｐゴシック" panose="020B0600070205080204" pitchFamily="50" charset="-128"/>
              </a:defRPr>
            </a:lvl3pPr>
            <a:lvl4pPr marL="1584325" indent="-223838" defTabSz="898525">
              <a:defRPr kumimoji="1">
                <a:solidFill>
                  <a:schemeClr val="tx1"/>
                </a:solidFill>
                <a:latin typeface="Arial" panose="020B0604020202020204" pitchFamily="34" charset="0"/>
                <a:ea typeface="ＭＳ Ｐゴシック" panose="020B0600070205080204" pitchFamily="50" charset="-128"/>
              </a:defRPr>
            </a:lvl4pPr>
            <a:lvl5pPr marL="2036763" indent="-223838" defTabSz="898525">
              <a:defRPr kumimoji="1">
                <a:solidFill>
                  <a:schemeClr val="tx1"/>
                </a:solidFill>
                <a:latin typeface="Arial" panose="020B0604020202020204" pitchFamily="34" charset="0"/>
                <a:ea typeface="ＭＳ Ｐゴシック" panose="020B0600070205080204" pitchFamily="50" charset="-128"/>
              </a:defRPr>
            </a:lvl5pPr>
            <a:lvl6pPr marL="24939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511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083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655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6AA8E3C-F225-40F7-A92F-7579A495C9ED}" type="slidenum">
              <a:rPr lang="en-US" altLang="ja-JP" smtClean="0"/>
              <a:pPr/>
              <a:t>2</a:t>
            </a:fld>
            <a:endParaRPr lang="en-US" altLang="ja-JP"/>
          </a:p>
        </p:txBody>
      </p:sp>
      <p:sp>
        <p:nvSpPr>
          <p:cNvPr id="10243" name="Rectangle 2">
            <a:extLst>
              <a:ext uri="{FF2B5EF4-FFF2-40B4-BE49-F238E27FC236}">
                <a16:creationId xmlns:a16="http://schemas.microsoft.com/office/drawing/2014/main" id="{6EC4B04D-378C-408A-A9B1-81F5D189D74C}"/>
              </a:ext>
            </a:extLst>
          </p:cNvPr>
          <p:cNvSpPr>
            <a:spLocks noGrp="1" noRot="1" noChangeAspect="1" noChangeArrowheads="1" noTextEdit="1"/>
          </p:cNvSpPr>
          <p:nvPr>
            <p:ph type="sldImg"/>
          </p:nvPr>
        </p:nvSpPr>
        <p:spPr>
          <a:xfrm>
            <a:off x="903288" y="739775"/>
            <a:ext cx="4933950" cy="3700463"/>
          </a:xfrm>
          <a:ln/>
        </p:spPr>
      </p:sp>
      <p:sp>
        <p:nvSpPr>
          <p:cNvPr id="10244" name="Rectangle 3">
            <a:extLst>
              <a:ext uri="{FF2B5EF4-FFF2-40B4-BE49-F238E27FC236}">
                <a16:creationId xmlns:a16="http://schemas.microsoft.com/office/drawing/2014/main" id="{414CB934-71EC-4EBF-9D2F-514DC07B86B0}"/>
              </a:ext>
            </a:extLst>
          </p:cNvPr>
          <p:cNvSpPr>
            <a:spLocks noGrp="1" noChangeArrowheads="1"/>
          </p:cNvSpPr>
          <p:nvPr>
            <p:ph type="body" idx="1"/>
          </p:nvPr>
        </p:nvSpPr>
        <p:spPr>
          <a:xfrm>
            <a:off x="674688" y="4686300"/>
            <a:ext cx="5386387" cy="4440238"/>
          </a:xfrm>
          <a:noFill/>
        </p:spPr>
        <p:txBody>
          <a:bodyPr/>
          <a:lstStyle/>
          <a:p>
            <a:r>
              <a:rPr lang="ja-JP" altLang="ja-JP"/>
              <a:t>まず最初に非常用電源として機能する小型蓄電池内蔵コンセントについて説明いたします。 </a:t>
            </a:r>
            <a:r>
              <a:rPr lang="en-US" altLang="ja-JP"/>
              <a:t> </a:t>
            </a:r>
            <a:endParaRPr lang="ja-JP" altLang="ja-JP"/>
          </a:p>
          <a:p>
            <a:endParaRPr lang="en-US" altLang="ja-JP"/>
          </a:p>
          <a:p>
            <a:r>
              <a:rPr lang="ja-JP" altLang="en-US"/>
              <a:t>　・本発明は、</a:t>
            </a:r>
            <a:r>
              <a:rPr lang="ja-JP" altLang="ja-JP"/>
              <a:t>家庭内コンセント内部に設置した小型の蓄電池が、停電時に各電池を自動で連係し、仮想的に大型電池を形成します。</a:t>
            </a:r>
          </a:p>
          <a:p>
            <a:r>
              <a:rPr lang="ja-JP" altLang="en-US"/>
              <a:t>　・</a:t>
            </a:r>
            <a:r>
              <a:rPr lang="ja-JP" altLang="ja-JP"/>
              <a:t>また、事前にコンセント毎に重要度を設定することで、重要度が高いコンセントへ優先的に各コンセントの蓄電池から電気を送ることができ、</a:t>
            </a:r>
            <a:endParaRPr lang="en-US" altLang="ja-JP"/>
          </a:p>
          <a:p>
            <a:r>
              <a:rPr lang="ja-JP" altLang="en-US"/>
              <a:t>　　</a:t>
            </a:r>
            <a:r>
              <a:rPr lang="ja-JP" altLang="ja-JP"/>
              <a:t>長時間の停電でも対応が可能となります。</a:t>
            </a:r>
          </a:p>
          <a:p>
            <a:r>
              <a:rPr lang="ja-JP" altLang="en-US"/>
              <a:t>　・本発明の</a:t>
            </a:r>
            <a:r>
              <a:rPr lang="ja-JP" altLang="ja-JP"/>
              <a:t>コンセントは、小型の蓄電池の他に、停電した際に電気の流れを制御する制御回路やスイッチ、その制御回路の電源等で構成</a:t>
            </a:r>
            <a:endParaRPr lang="en-US" altLang="ja-JP"/>
          </a:p>
          <a:p>
            <a:r>
              <a:rPr lang="ja-JP" altLang="en-US"/>
              <a:t>　　</a:t>
            </a:r>
            <a:r>
              <a:rPr lang="ja-JP" altLang="ja-JP"/>
              <a:t>されており、制御回路は通信機能も持っており、分電盤付近の制御装置とＬＡＮケーブル等で信号のやり取りを行います。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6AA01EB-1250-4F97-BAD6-94DA284B0C61}"/>
              </a:ext>
            </a:extLst>
          </p:cNvPr>
          <p:cNvSpPr>
            <a:spLocks noGrp="1" noChangeArrowheads="1"/>
          </p:cNvSpPr>
          <p:nvPr>
            <p:ph type="sldNum" sz="quarter" idx="5"/>
          </p:nvPr>
        </p:nvSpPr>
        <p:spPr>
          <a:noFill/>
        </p:spPr>
        <p:txBody>
          <a:bodyPr/>
          <a:lstStyle>
            <a:lvl1pPr defTabSz="898525">
              <a:defRPr kumimoji="1">
                <a:solidFill>
                  <a:schemeClr val="tx1"/>
                </a:solidFill>
                <a:latin typeface="Arial" panose="020B0604020202020204" pitchFamily="34" charset="0"/>
                <a:ea typeface="ＭＳ Ｐゴシック" panose="020B0600070205080204" pitchFamily="50" charset="-128"/>
              </a:defRPr>
            </a:lvl1pPr>
            <a:lvl2pPr marL="733425" indent="-280988" defTabSz="898525">
              <a:defRPr kumimoji="1">
                <a:solidFill>
                  <a:schemeClr val="tx1"/>
                </a:solidFill>
                <a:latin typeface="Arial" panose="020B0604020202020204" pitchFamily="34" charset="0"/>
                <a:ea typeface="ＭＳ Ｐゴシック" panose="020B0600070205080204" pitchFamily="50" charset="-128"/>
              </a:defRPr>
            </a:lvl2pPr>
            <a:lvl3pPr marL="1130300" indent="-223838" defTabSz="898525">
              <a:defRPr kumimoji="1">
                <a:solidFill>
                  <a:schemeClr val="tx1"/>
                </a:solidFill>
                <a:latin typeface="Arial" panose="020B0604020202020204" pitchFamily="34" charset="0"/>
                <a:ea typeface="ＭＳ Ｐゴシック" panose="020B0600070205080204" pitchFamily="50" charset="-128"/>
              </a:defRPr>
            </a:lvl3pPr>
            <a:lvl4pPr marL="1584325" indent="-223838" defTabSz="898525">
              <a:defRPr kumimoji="1">
                <a:solidFill>
                  <a:schemeClr val="tx1"/>
                </a:solidFill>
                <a:latin typeface="Arial" panose="020B0604020202020204" pitchFamily="34" charset="0"/>
                <a:ea typeface="ＭＳ Ｐゴシック" panose="020B0600070205080204" pitchFamily="50" charset="-128"/>
              </a:defRPr>
            </a:lvl4pPr>
            <a:lvl5pPr marL="2036763" indent="-223838" defTabSz="898525">
              <a:defRPr kumimoji="1">
                <a:solidFill>
                  <a:schemeClr val="tx1"/>
                </a:solidFill>
                <a:latin typeface="Arial" panose="020B0604020202020204" pitchFamily="34" charset="0"/>
                <a:ea typeface="ＭＳ Ｐゴシック" panose="020B0600070205080204" pitchFamily="50" charset="-128"/>
              </a:defRPr>
            </a:lvl5pPr>
            <a:lvl6pPr marL="24939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511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083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65563" indent="-223838" defTabSz="8985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E3CE466-D3D3-4762-8985-79B4B3FCF2E9}" type="slidenum">
              <a:rPr lang="en-US" altLang="ja-JP" smtClean="0"/>
              <a:pPr/>
              <a:t>3</a:t>
            </a:fld>
            <a:endParaRPr lang="en-US" altLang="ja-JP"/>
          </a:p>
        </p:txBody>
      </p:sp>
      <p:sp>
        <p:nvSpPr>
          <p:cNvPr id="12291" name="Rectangle 2">
            <a:extLst>
              <a:ext uri="{FF2B5EF4-FFF2-40B4-BE49-F238E27FC236}">
                <a16:creationId xmlns:a16="http://schemas.microsoft.com/office/drawing/2014/main" id="{B786BE5C-C55D-4522-AB8C-B914668C10D9}"/>
              </a:ext>
            </a:extLst>
          </p:cNvPr>
          <p:cNvSpPr>
            <a:spLocks noGrp="1" noRot="1" noChangeAspect="1" noChangeArrowheads="1" noTextEdit="1"/>
          </p:cNvSpPr>
          <p:nvPr>
            <p:ph type="sldImg"/>
          </p:nvPr>
        </p:nvSpPr>
        <p:spPr>
          <a:xfrm>
            <a:off x="903288" y="739775"/>
            <a:ext cx="4933950" cy="3700463"/>
          </a:xfrm>
          <a:ln/>
        </p:spPr>
      </p:sp>
      <p:sp>
        <p:nvSpPr>
          <p:cNvPr id="12292" name="Rectangle 3">
            <a:extLst>
              <a:ext uri="{FF2B5EF4-FFF2-40B4-BE49-F238E27FC236}">
                <a16:creationId xmlns:a16="http://schemas.microsoft.com/office/drawing/2014/main" id="{30EF9181-B89B-47E5-BE24-8C4944FE9772}"/>
              </a:ext>
            </a:extLst>
          </p:cNvPr>
          <p:cNvSpPr>
            <a:spLocks noGrp="1" noChangeArrowheads="1"/>
          </p:cNvSpPr>
          <p:nvPr>
            <p:ph type="body" idx="1"/>
          </p:nvPr>
        </p:nvSpPr>
        <p:spPr>
          <a:xfrm>
            <a:off x="674688" y="4686300"/>
            <a:ext cx="5386387" cy="4440238"/>
          </a:xfrm>
          <a:noFill/>
        </p:spPr>
        <p:txBody>
          <a:bodyPr/>
          <a:lstStyle/>
          <a:p>
            <a:r>
              <a:rPr lang="ja-JP" altLang="en-US"/>
              <a:t>・本スライでは、従来技術と本発明の違いについてご説明します。</a:t>
            </a:r>
            <a:endParaRPr lang="en-US" altLang="ja-JP"/>
          </a:p>
          <a:p>
            <a:r>
              <a:rPr lang="ja-JP" altLang="en-US"/>
              <a:t>・</a:t>
            </a:r>
            <a:r>
              <a:rPr lang="ja-JP" altLang="ja-JP"/>
              <a:t>従来</a:t>
            </a:r>
            <a:r>
              <a:rPr lang="ja-JP" altLang="en-US"/>
              <a:t>技術</a:t>
            </a:r>
            <a:r>
              <a:rPr lang="ja-JP" altLang="ja-JP"/>
              <a:t>は、非常用として大型の蓄電池１台を設置し、停電した場合、切替装置で蓄電池から各コンセントへ電気を送るようにしておりましたが、</a:t>
            </a:r>
            <a:endParaRPr lang="en-US" altLang="ja-JP"/>
          </a:p>
          <a:p>
            <a:r>
              <a:rPr lang="ja-JP" altLang="en-US"/>
              <a:t>　</a:t>
            </a:r>
            <a:r>
              <a:rPr lang="ja-JP" altLang="ja-JP"/>
              <a:t>蓄電池に不具合が生じると、全てのコンセントへ電気を送れませんでした。</a:t>
            </a:r>
          </a:p>
          <a:p>
            <a:r>
              <a:rPr lang="ja-JP" altLang="en-US"/>
              <a:t>・</a:t>
            </a:r>
            <a:r>
              <a:rPr lang="ja-JP" altLang="ja-JP"/>
              <a:t>そこで、</a:t>
            </a:r>
            <a:r>
              <a:rPr lang="ja-JP" altLang="en-US"/>
              <a:t>本発明は</a:t>
            </a:r>
            <a:r>
              <a:rPr lang="ja-JP" altLang="ja-JP"/>
              <a:t>分電盤付近には制御回路や通信回路、逆潮流防止装置等を備えた制御装置を設け、各コンセント内には小型の蓄電池</a:t>
            </a:r>
            <a:r>
              <a:rPr lang="ja-JP" altLang="en-US"/>
              <a:t>、</a:t>
            </a:r>
            <a:r>
              <a:rPr lang="ja-JP" altLang="ja-JP"/>
              <a:t>制御</a:t>
            </a:r>
            <a:endParaRPr lang="en-US" altLang="ja-JP"/>
          </a:p>
          <a:p>
            <a:r>
              <a:rPr lang="ja-JP" altLang="en-US"/>
              <a:t>　</a:t>
            </a:r>
            <a:r>
              <a:rPr lang="ja-JP" altLang="ja-JP"/>
              <a:t>回路</a:t>
            </a:r>
            <a:r>
              <a:rPr lang="ja-JP" altLang="en-US"/>
              <a:t>や</a:t>
            </a:r>
            <a:r>
              <a:rPr lang="ja-JP" altLang="ja-JP"/>
              <a:t>通信回路等を設けることで、停電した場合、各コンセント内を蓄電池で電気を送ることができます。</a:t>
            </a:r>
            <a:endParaRPr lang="en-US" altLang="ja-JP"/>
          </a:p>
          <a:p>
            <a:r>
              <a:rPr lang="ja-JP" altLang="en-US"/>
              <a:t>・</a:t>
            </a:r>
            <a:r>
              <a:rPr lang="ja-JP" altLang="ja-JP"/>
              <a:t>また、</a:t>
            </a:r>
            <a:r>
              <a:rPr lang="ja-JP" altLang="en-US"/>
              <a:t>先ほど説明しましたように、</a:t>
            </a:r>
            <a:r>
              <a:rPr lang="ja-JP" altLang="ja-JP"/>
              <a:t>事前にコンセント毎に重要度を設定することで、重要度が高いコンセントへ優先的に各コンセントの蓄電池から電気を</a:t>
            </a:r>
            <a:endParaRPr lang="en-US" altLang="ja-JP"/>
          </a:p>
          <a:p>
            <a:r>
              <a:rPr lang="ja-JP" altLang="en-US"/>
              <a:t>　</a:t>
            </a:r>
            <a:r>
              <a:rPr lang="ja-JP" altLang="ja-JP"/>
              <a:t>送ることができ、長時間の停電でも対応が可能となります。</a:t>
            </a:r>
          </a:p>
          <a:p>
            <a:pPr eaLnBrk="1" hangingPunct="1"/>
            <a:endParaRPr lang="ja-JP"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AA65B32C-9827-404C-A153-7ACDE1F8EFC4}"/>
              </a:ext>
            </a:extLst>
          </p:cNvPr>
          <p:cNvSpPr>
            <a:spLocks noGrp="1" noRot="1" noChangeAspect="1" noChangeArrowheads="1" noTextEdit="1"/>
          </p:cNvSpPr>
          <p:nvPr>
            <p:ph type="sldImg"/>
          </p:nvPr>
        </p:nvSpPr>
        <p:spPr>
          <a:ln/>
        </p:spPr>
      </p:sp>
      <p:sp>
        <p:nvSpPr>
          <p:cNvPr id="14339" name="ノート プレースホルダー 2">
            <a:extLst>
              <a:ext uri="{FF2B5EF4-FFF2-40B4-BE49-F238E27FC236}">
                <a16:creationId xmlns:a16="http://schemas.microsoft.com/office/drawing/2014/main" id="{6F9029B9-A5FC-40E5-B99D-CE35A45EDC6A}"/>
              </a:ext>
            </a:extLst>
          </p:cNvPr>
          <p:cNvSpPr>
            <a:spLocks noGrp="1" noChangeArrowheads="1"/>
          </p:cNvSpPr>
          <p:nvPr>
            <p:ph type="body" idx="1"/>
          </p:nvPr>
        </p:nvSpPr>
        <p:spPr>
          <a:noFill/>
        </p:spPr>
        <p:txBody>
          <a:bodyPr/>
          <a:lstStyle/>
          <a:p>
            <a:r>
              <a:rPr lang="ja-JP" altLang="ja-JP"/>
              <a:t>次に、電池監視制御ユニット</a:t>
            </a:r>
            <a:r>
              <a:rPr lang="ja-JP" altLang="en-US"/>
              <a:t>（</a:t>
            </a:r>
            <a:r>
              <a:rPr lang="en-US" altLang="ja-JP"/>
              <a:t>BMCPU)</a:t>
            </a:r>
            <a:r>
              <a:rPr lang="ja-JP" altLang="ja-JP"/>
              <a:t>についてご説明いたします。</a:t>
            </a:r>
            <a:endParaRPr lang="en-US" altLang="ja-JP"/>
          </a:p>
          <a:p>
            <a:endParaRPr lang="ja-JP" altLang="ja-JP"/>
          </a:p>
          <a:p>
            <a:r>
              <a:rPr lang="ja-JP" altLang="en-US"/>
              <a:t>・</a:t>
            </a:r>
            <a:r>
              <a:rPr lang="ja-JP" altLang="ja-JP"/>
              <a:t>現在、幅広い用途で利用されているリチウムイオン電池は、過充電や過放電に弱く、過充電状態になると異常発熱や発火などの危険を伴う場合があります。</a:t>
            </a:r>
          </a:p>
          <a:p>
            <a:r>
              <a:rPr lang="ja-JP" altLang="en-US"/>
              <a:t>　</a:t>
            </a:r>
            <a:r>
              <a:rPr lang="ja-JP" altLang="ja-JP"/>
              <a:t>このため、リチウムイオン電池を安全に使用するためには、電圧や温度などを監視し制御する</a:t>
            </a:r>
            <a:r>
              <a:rPr lang="en-US" altLang="ja-JP"/>
              <a:t>BMU</a:t>
            </a:r>
            <a:r>
              <a:rPr lang="ja-JP" altLang="ja-JP"/>
              <a:t>と、充電器などの制御を行う</a:t>
            </a:r>
            <a:r>
              <a:rPr lang="en-US" altLang="ja-JP"/>
              <a:t>CPU</a:t>
            </a:r>
            <a:r>
              <a:rPr lang="ja-JP" altLang="ja-JP"/>
              <a:t>とが必要となりますが、</a:t>
            </a:r>
            <a:endParaRPr lang="en-US" altLang="ja-JP"/>
          </a:p>
          <a:p>
            <a:r>
              <a:rPr lang="ja-JP" altLang="en-US"/>
              <a:t>　</a:t>
            </a:r>
            <a:r>
              <a:rPr lang="ja-JP" altLang="ja-JP"/>
              <a:t>配線が複雑になり、また、制御ユニットを複数搭載することから高コストとなる、などの課題がありました。</a:t>
            </a:r>
          </a:p>
          <a:p>
            <a:r>
              <a:rPr lang="ja-JP" altLang="en-US"/>
              <a:t>・</a:t>
            </a:r>
            <a:r>
              <a:rPr lang="ja-JP" altLang="ja-JP"/>
              <a:t>そこで、蓄電池を監視制御する</a:t>
            </a:r>
            <a:r>
              <a:rPr lang="en-US" altLang="ja-JP"/>
              <a:t>BMU</a:t>
            </a:r>
            <a:r>
              <a:rPr lang="ja-JP" altLang="ja-JP"/>
              <a:t>機能と充電器などを制御する</a:t>
            </a:r>
            <a:r>
              <a:rPr lang="en-US" altLang="ja-JP"/>
              <a:t>CPU</a:t>
            </a:r>
            <a:r>
              <a:rPr lang="ja-JP" altLang="ja-JP"/>
              <a:t>機能とを統合した電池監視制御ユニット</a:t>
            </a:r>
            <a:r>
              <a:rPr lang="ja-JP" altLang="en-US"/>
              <a:t>（</a:t>
            </a:r>
            <a:r>
              <a:rPr lang="en-US" altLang="ja-JP"/>
              <a:t>BMCPU</a:t>
            </a:r>
            <a:r>
              <a:rPr lang="ja-JP" altLang="en-US"/>
              <a:t>）</a:t>
            </a:r>
            <a:r>
              <a:rPr lang="ja-JP" altLang="ja-JP"/>
              <a:t>を開発いたしました。</a:t>
            </a:r>
          </a:p>
          <a:p>
            <a:r>
              <a:rPr lang="ja-JP" altLang="en-US"/>
              <a:t>・本スライドの図は</a:t>
            </a:r>
            <a:r>
              <a:rPr lang="ja-JP" altLang="ja-JP"/>
              <a:t>、リチウムイオン電池を適用した</a:t>
            </a:r>
            <a:r>
              <a:rPr lang="en-US" altLang="ja-JP"/>
              <a:t>BMCPU</a:t>
            </a:r>
            <a:r>
              <a:rPr lang="ja-JP" altLang="ja-JP"/>
              <a:t>による蓄電システムの構成図</a:t>
            </a:r>
            <a:r>
              <a:rPr lang="ja-JP" altLang="en-US"/>
              <a:t>例</a:t>
            </a:r>
            <a:r>
              <a:rPr lang="ja-JP" altLang="ja-JP"/>
              <a:t>です。</a:t>
            </a:r>
          </a:p>
          <a:p>
            <a:r>
              <a:rPr lang="ja-JP" altLang="en-US"/>
              <a:t>・</a:t>
            </a:r>
            <a:r>
              <a:rPr lang="en-US" altLang="ja-JP"/>
              <a:t>BMCPU</a:t>
            </a:r>
            <a:r>
              <a:rPr lang="ja-JP" altLang="ja-JP"/>
              <a:t>は、次のような特徴があります。</a:t>
            </a:r>
            <a:r>
              <a:rPr lang="ja-JP" altLang="en-US"/>
              <a:t>　</a:t>
            </a:r>
            <a:endParaRPr lang="ja-JP" altLang="ja-JP"/>
          </a:p>
          <a:p>
            <a:r>
              <a:rPr lang="ja-JP" altLang="en-US"/>
              <a:t>　１．</a:t>
            </a:r>
            <a:r>
              <a:rPr lang="ja-JP" altLang="ja-JP"/>
              <a:t>複数のＣＰＵを統合し、複雑な配線を解消したことで、構造</a:t>
            </a:r>
            <a:r>
              <a:rPr lang="ja-JP" altLang="en-US"/>
              <a:t>が</a:t>
            </a:r>
            <a:r>
              <a:rPr lang="ja-JP" altLang="ja-JP"/>
              <a:t>簡素化</a:t>
            </a:r>
            <a:r>
              <a:rPr lang="ja-JP" altLang="en-US"/>
              <a:t>されました</a:t>
            </a:r>
            <a:r>
              <a:rPr lang="ja-JP" altLang="ja-JP"/>
              <a:t>。</a:t>
            </a:r>
          </a:p>
          <a:p>
            <a:r>
              <a:rPr lang="ja-JP" altLang="en-US"/>
              <a:t>　２．</a:t>
            </a:r>
            <a:r>
              <a:rPr lang="ja-JP" altLang="ja-JP"/>
              <a:t>デジタル回路とアナログ回路とによる多重保護回路を搭載し、ＣＰＵがフリーズしても、安全にシステム停止</a:t>
            </a:r>
            <a:r>
              <a:rPr lang="ja-JP" altLang="en-US"/>
              <a:t>が可能</a:t>
            </a:r>
            <a:r>
              <a:rPr lang="ja-JP" altLang="ja-JP"/>
              <a:t>で</a:t>
            </a:r>
            <a:r>
              <a:rPr lang="ja-JP" altLang="en-US"/>
              <a:t>す</a:t>
            </a:r>
            <a:r>
              <a:rPr lang="ja-JP" altLang="ja-JP"/>
              <a:t>。</a:t>
            </a:r>
          </a:p>
          <a:p>
            <a:r>
              <a:rPr lang="ja-JP" altLang="en-US"/>
              <a:t>　３．</a:t>
            </a:r>
            <a:r>
              <a:rPr lang="ja-JP" altLang="ja-JP"/>
              <a:t>システム停止中の待機電力がなく、長期間保管した状態でも電池容量を維持可能</a:t>
            </a:r>
            <a:r>
              <a:rPr lang="ja-JP" altLang="en-US"/>
              <a:t>です</a:t>
            </a:r>
            <a:r>
              <a:rPr lang="ja-JP" altLang="ja-JP"/>
              <a:t>。</a:t>
            </a:r>
          </a:p>
          <a:p>
            <a:r>
              <a:rPr lang="ja-JP" altLang="en-US"/>
              <a:t>　４．</a:t>
            </a:r>
            <a:r>
              <a:rPr lang="ja-JP" altLang="ja-JP"/>
              <a:t>仕様の異なる各電池メーカーのリチウムイオン電池</a:t>
            </a:r>
            <a:r>
              <a:rPr lang="ja-JP" altLang="en-US"/>
              <a:t>が</a:t>
            </a:r>
            <a:r>
              <a:rPr lang="ja-JP" altLang="ja-JP"/>
              <a:t>制御可能で、汎用性が高い</a:t>
            </a:r>
            <a:r>
              <a:rPr lang="ja-JP" altLang="en-US"/>
              <a:t>ものとなっています</a:t>
            </a:r>
            <a:r>
              <a:rPr lang="ja-JP" altLang="ja-JP"/>
              <a:t>。</a:t>
            </a:r>
            <a:endParaRPr lang="ja-JP" altLang="en-US"/>
          </a:p>
        </p:txBody>
      </p:sp>
      <p:sp>
        <p:nvSpPr>
          <p:cNvPr id="14340" name="スライド番号プレースホルダー 3">
            <a:extLst>
              <a:ext uri="{FF2B5EF4-FFF2-40B4-BE49-F238E27FC236}">
                <a16:creationId xmlns:a16="http://schemas.microsoft.com/office/drawing/2014/main" id="{26309137-8607-4FEE-8AF7-2E48313C555B}"/>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A77BCB7-930A-4F7A-8DF7-A256169B43CC}" type="slidenum">
              <a:rPr lang="en-US" altLang="ja-JP" smtClean="0"/>
              <a:pPr/>
              <a:t>4</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8BF3D6FB-B72F-4544-9DD9-6C9816817927}"/>
              </a:ext>
            </a:extLst>
          </p:cNvPr>
          <p:cNvSpPr>
            <a:spLocks noGrp="1" noRot="1" noChangeAspect="1" noChangeArrowheads="1" noTextEdit="1"/>
          </p:cNvSpPr>
          <p:nvPr>
            <p:ph type="sldImg"/>
          </p:nvPr>
        </p:nvSpPr>
        <p:spPr>
          <a:ln/>
        </p:spPr>
      </p:sp>
      <p:sp>
        <p:nvSpPr>
          <p:cNvPr id="16387" name="ノート プレースホルダー 2">
            <a:extLst>
              <a:ext uri="{FF2B5EF4-FFF2-40B4-BE49-F238E27FC236}">
                <a16:creationId xmlns:a16="http://schemas.microsoft.com/office/drawing/2014/main" id="{C8036253-3E0D-4CB6-89A4-FF3A27635F7E}"/>
              </a:ext>
            </a:extLst>
          </p:cNvPr>
          <p:cNvSpPr>
            <a:spLocks noGrp="1" noChangeArrowheads="1"/>
          </p:cNvSpPr>
          <p:nvPr>
            <p:ph type="body" idx="1"/>
          </p:nvPr>
        </p:nvSpPr>
        <p:spPr>
          <a:noFill/>
        </p:spPr>
        <p:txBody>
          <a:bodyPr/>
          <a:lstStyle/>
          <a:p>
            <a:r>
              <a:rPr lang="ja-JP" altLang="en-US" dirty="0"/>
              <a:t>・</a:t>
            </a:r>
            <a:r>
              <a:rPr lang="ja-JP" altLang="ja-JP" dirty="0"/>
              <a:t>次に、この</a:t>
            </a:r>
            <a:r>
              <a:rPr lang="en-US" altLang="ja-JP" dirty="0"/>
              <a:t>BMCPU</a:t>
            </a:r>
            <a:r>
              <a:rPr lang="ja-JP" altLang="ja-JP" dirty="0"/>
              <a:t>を用いて既に開発されている製品についてご紹介いたします。</a:t>
            </a:r>
            <a:endParaRPr lang="en-US" altLang="ja-JP" dirty="0"/>
          </a:p>
          <a:p>
            <a:endParaRPr lang="en-US" altLang="ja-JP" dirty="0"/>
          </a:p>
          <a:p>
            <a:r>
              <a:rPr lang="ja-JP" altLang="en-US" dirty="0"/>
              <a:t>・</a:t>
            </a:r>
            <a:r>
              <a:rPr lang="en-US" altLang="ja-JP" dirty="0"/>
              <a:t>BMCPU</a:t>
            </a:r>
            <a:r>
              <a:rPr lang="ja-JP" altLang="en-US" dirty="0"/>
              <a:t>を搭載した</a:t>
            </a:r>
            <a:r>
              <a:rPr lang="ja-JP" altLang="ja-JP" dirty="0"/>
              <a:t>リチウムイオン電池と</a:t>
            </a:r>
            <a:r>
              <a:rPr lang="ja-JP" altLang="en-US" dirty="0"/>
              <a:t>、</a:t>
            </a:r>
            <a:r>
              <a:rPr lang="ja-JP" altLang="ja-JP" dirty="0"/>
              <a:t>照明器具を組み合わせ</a:t>
            </a:r>
            <a:r>
              <a:rPr lang="ja-JP" altLang="en-US" dirty="0"/>
              <a:t>た</a:t>
            </a:r>
            <a:r>
              <a:rPr lang="ja-JP" altLang="ja-JP" dirty="0"/>
              <a:t>、電源を備えたポータブル</a:t>
            </a:r>
            <a:r>
              <a:rPr lang="en-US" altLang="ja-JP" dirty="0"/>
              <a:t>LED</a:t>
            </a:r>
            <a:r>
              <a:rPr lang="ja-JP" altLang="ja-JP" dirty="0"/>
              <a:t>照明</a:t>
            </a:r>
            <a:r>
              <a:rPr lang="ja-JP" altLang="en-US" dirty="0"/>
              <a:t>です。</a:t>
            </a:r>
            <a:endParaRPr lang="en-US" altLang="ja-JP" dirty="0"/>
          </a:p>
          <a:p>
            <a:r>
              <a:rPr lang="ja-JP" altLang="en-US" dirty="0"/>
              <a:t>・</a:t>
            </a:r>
            <a:r>
              <a:rPr lang="en-US" altLang="ja-JP" dirty="0"/>
              <a:t>BMCPU</a:t>
            </a:r>
            <a:r>
              <a:rPr lang="ja-JP" altLang="en-US" dirty="0"/>
              <a:t>搭載した</a:t>
            </a:r>
            <a:r>
              <a:rPr lang="ja-JP" altLang="ja-JP" dirty="0"/>
              <a:t>リチウムイオン電池と</a:t>
            </a:r>
            <a:r>
              <a:rPr lang="ja-JP" altLang="en-US" dirty="0"/>
              <a:t>、</a:t>
            </a:r>
            <a:r>
              <a:rPr lang="ja-JP" altLang="ja-JP" dirty="0"/>
              <a:t>浄化処理技術</a:t>
            </a:r>
            <a:r>
              <a:rPr lang="ja-JP" altLang="en-US" dirty="0"/>
              <a:t>、</a:t>
            </a:r>
            <a:r>
              <a:rPr lang="ja-JP" altLang="ja-JP" dirty="0"/>
              <a:t>太陽光などの再生可能エネルギーなどを組み合わせた完全自己処理型水洗式トイレ</a:t>
            </a:r>
            <a:r>
              <a:rPr lang="ja-JP" altLang="en-US" dirty="0"/>
              <a:t>です</a:t>
            </a:r>
            <a:r>
              <a:rPr lang="ja-JP" altLang="ja-JP" dirty="0"/>
              <a:t>。</a:t>
            </a:r>
          </a:p>
          <a:p>
            <a:r>
              <a:rPr lang="ja-JP" altLang="en-US" dirty="0"/>
              <a:t>・</a:t>
            </a:r>
            <a:r>
              <a:rPr lang="ja-JP" altLang="ja-JP" dirty="0"/>
              <a:t>このように、</a:t>
            </a:r>
            <a:r>
              <a:rPr lang="en-US" altLang="ja-JP" dirty="0"/>
              <a:t>BMCPU</a:t>
            </a:r>
            <a:r>
              <a:rPr lang="ja-JP" altLang="en-US" dirty="0"/>
              <a:t>を搭載した</a:t>
            </a:r>
            <a:r>
              <a:rPr lang="ja-JP" altLang="ja-JP" dirty="0"/>
              <a:t>リチウムイオン電池に</a:t>
            </a:r>
            <a:r>
              <a:rPr lang="ja-JP" altLang="en-US" dirty="0"/>
              <a:t>、</a:t>
            </a:r>
            <a:r>
              <a:rPr lang="ja-JP" altLang="ja-JP" dirty="0"/>
              <a:t>何かのアイディアを組み合わせることで新たな製品の創出が期待できます。</a:t>
            </a:r>
          </a:p>
        </p:txBody>
      </p:sp>
      <p:sp>
        <p:nvSpPr>
          <p:cNvPr id="16388" name="スライド番号プレースホルダー 3">
            <a:extLst>
              <a:ext uri="{FF2B5EF4-FFF2-40B4-BE49-F238E27FC236}">
                <a16:creationId xmlns:a16="http://schemas.microsoft.com/office/drawing/2014/main" id="{DDBB6A2D-0790-4A95-BC5C-874CBD17E7CA}"/>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89748FB-9575-48B2-BA29-0C8E1005EA4D}" type="slidenum">
              <a:rPr lang="en-US" altLang="ja-JP" smtClean="0"/>
              <a:pPr/>
              <a:t>5</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6880F1C3-8F79-42CA-82E6-FC60B0A2DF98}"/>
              </a:ext>
            </a:extLst>
          </p:cNvPr>
          <p:cNvSpPr>
            <a:spLocks noGrp="1" noRot="1" noChangeAspect="1" noChangeArrowheads="1" noTextEdit="1"/>
          </p:cNvSpPr>
          <p:nvPr>
            <p:ph type="sldImg"/>
          </p:nvPr>
        </p:nvSpPr>
        <p:spPr>
          <a:ln/>
        </p:spPr>
      </p:sp>
      <p:sp>
        <p:nvSpPr>
          <p:cNvPr id="18435" name="ノート プレースホルダー 2">
            <a:extLst>
              <a:ext uri="{FF2B5EF4-FFF2-40B4-BE49-F238E27FC236}">
                <a16:creationId xmlns:a16="http://schemas.microsoft.com/office/drawing/2014/main" id="{EAEC7B15-B6AF-4769-BDB5-AF93B6041ADA}"/>
              </a:ext>
            </a:extLst>
          </p:cNvPr>
          <p:cNvSpPr>
            <a:spLocks noGrp="1" noChangeArrowheads="1"/>
          </p:cNvSpPr>
          <p:nvPr>
            <p:ph type="body" idx="1"/>
          </p:nvPr>
        </p:nvSpPr>
        <p:spPr>
          <a:noFill/>
        </p:spPr>
        <p:txBody>
          <a:bodyPr/>
          <a:lstStyle/>
          <a:p>
            <a:r>
              <a:rPr lang="ja-JP" altLang="en-US"/>
              <a:t>・本スライドでは、</a:t>
            </a:r>
            <a:r>
              <a:rPr lang="en-US" altLang="ja-JP"/>
              <a:t>BMCPU</a:t>
            </a:r>
            <a:r>
              <a:rPr lang="ja-JP" altLang="ja-JP"/>
              <a:t>技術を用いた製品の活用シーン</a:t>
            </a:r>
            <a:r>
              <a:rPr lang="ja-JP" altLang="en-US"/>
              <a:t>をご紹介します。</a:t>
            </a:r>
            <a:endParaRPr lang="en-US" altLang="ja-JP"/>
          </a:p>
          <a:p>
            <a:r>
              <a:rPr lang="ja-JP" altLang="en-US"/>
              <a:t>・活用例としては、</a:t>
            </a:r>
            <a:r>
              <a:rPr lang="ja-JP" altLang="ja-JP"/>
              <a:t>電気自動車</a:t>
            </a:r>
            <a:r>
              <a:rPr lang="ja-JP" altLang="en-US"/>
              <a:t>、</a:t>
            </a:r>
            <a:r>
              <a:rPr lang="ja-JP" altLang="ja-JP"/>
              <a:t>非常用電源装置、航空障害灯システムなど様々なシーンに活用が期待できます。</a:t>
            </a:r>
            <a:endParaRPr lang="en-US" altLang="ja-JP"/>
          </a:p>
          <a:p>
            <a:r>
              <a:rPr lang="ja-JP" altLang="en-US"/>
              <a:t>・また、</a:t>
            </a:r>
            <a:r>
              <a:rPr lang="ja-JP" altLang="ja-JP"/>
              <a:t>先ほど、ご説明しましたがポータブル電源装置や、完全自己処理型水洗式トイレは既に開発さています。</a:t>
            </a:r>
          </a:p>
          <a:p>
            <a:r>
              <a:rPr lang="ja-JP" altLang="en-US"/>
              <a:t>・</a:t>
            </a:r>
            <a:r>
              <a:rPr lang="ja-JP" altLang="ja-JP"/>
              <a:t>こちらのポータブル電源装置は、電源のない山間部での作業や騒音が問題となる夜間作業などへの活用を目的とし</a:t>
            </a:r>
            <a:r>
              <a:rPr lang="ja-JP" altLang="en-US"/>
              <a:t>た</a:t>
            </a:r>
            <a:r>
              <a:rPr lang="ja-JP" altLang="ja-JP"/>
              <a:t>、リチウムイオン電池を内蔵したものです。</a:t>
            </a:r>
          </a:p>
          <a:p>
            <a:r>
              <a:rPr lang="ja-JP" altLang="en-US"/>
              <a:t>　</a:t>
            </a:r>
            <a:r>
              <a:rPr lang="ja-JP" altLang="ja-JP"/>
              <a:t>実際に、熊本地震や博多駅前の道路陥没事故</a:t>
            </a:r>
            <a:r>
              <a:rPr lang="ja-JP" altLang="en-US"/>
              <a:t>の</a:t>
            </a:r>
            <a:r>
              <a:rPr lang="ja-JP" altLang="ja-JP"/>
              <a:t>災害復旧においても活用されています。</a:t>
            </a:r>
          </a:p>
          <a:p>
            <a:r>
              <a:rPr lang="ja-JP" altLang="en-US"/>
              <a:t>・</a:t>
            </a:r>
            <a:r>
              <a:rPr lang="ja-JP" altLang="ja-JP"/>
              <a:t>こちらの完全自己処理型水洗式トイレ　</a:t>
            </a:r>
            <a:r>
              <a:rPr lang="ja-JP" altLang="en-US"/>
              <a:t>「</a:t>
            </a:r>
            <a:r>
              <a:rPr lang="ja-JP" altLang="ja-JP"/>
              <a:t>トワイレ</a:t>
            </a:r>
            <a:r>
              <a:rPr lang="ja-JP" altLang="en-US"/>
              <a:t>」</a:t>
            </a:r>
            <a:r>
              <a:rPr lang="ja-JP" altLang="ja-JP"/>
              <a:t>は当社のグループ会社であるニシム電子工業が開発したものです。これは、処理能力が高い微生物による</a:t>
            </a:r>
            <a:endParaRPr lang="en-US" altLang="ja-JP"/>
          </a:p>
          <a:p>
            <a:r>
              <a:rPr lang="ja-JP" altLang="en-US"/>
              <a:t>　</a:t>
            </a:r>
            <a:r>
              <a:rPr lang="ja-JP" altLang="ja-JP"/>
              <a:t>廃棄物処理と太陽光発電、リチウムイオン電池、</a:t>
            </a:r>
            <a:r>
              <a:rPr lang="ja-JP" altLang="en-US"/>
              <a:t>及び</a:t>
            </a:r>
            <a:r>
              <a:rPr lang="en-US" altLang="ja-JP"/>
              <a:t>BMCPU</a:t>
            </a:r>
            <a:r>
              <a:rPr lang="ja-JP" altLang="ja-JP"/>
              <a:t>とを組み合わせた商用電源不要の自立型電源により、完全自己処理を実現した水洗トイレです。</a:t>
            </a:r>
          </a:p>
          <a:p>
            <a:r>
              <a:rPr lang="ja-JP" altLang="en-US"/>
              <a:t>・</a:t>
            </a:r>
            <a:r>
              <a:rPr lang="ja-JP" altLang="ja-JP"/>
              <a:t>活用シーンとしましては、「災害時での避難場所」や「大型イベント会場」などへの設置が考えられます。</a:t>
            </a:r>
          </a:p>
          <a:p>
            <a:r>
              <a:rPr lang="ja-JP" altLang="en-US"/>
              <a:t>・</a:t>
            </a:r>
            <a:r>
              <a:rPr lang="ja-JP" altLang="ja-JP"/>
              <a:t>実際に</a:t>
            </a:r>
            <a:r>
              <a:rPr lang="en-US" altLang="ja-JP"/>
              <a:t>2017</a:t>
            </a:r>
            <a:r>
              <a:rPr lang="ja-JP" altLang="ja-JP"/>
              <a:t>年の九州北部豪雨では開発検証機を、また、</a:t>
            </a:r>
            <a:r>
              <a:rPr lang="en-US" altLang="ja-JP"/>
              <a:t>2018</a:t>
            </a:r>
            <a:r>
              <a:rPr lang="ja-JP" altLang="ja-JP"/>
              <a:t>年の西日本豪雨では、開発品トワイレを貸出し、復旧作業の支援活動を行っています。</a:t>
            </a:r>
          </a:p>
        </p:txBody>
      </p:sp>
      <p:sp>
        <p:nvSpPr>
          <p:cNvPr id="18436" name="スライド番号プレースホルダー 3">
            <a:extLst>
              <a:ext uri="{FF2B5EF4-FFF2-40B4-BE49-F238E27FC236}">
                <a16:creationId xmlns:a16="http://schemas.microsoft.com/office/drawing/2014/main" id="{EA2BAB99-FBDD-4FD0-8C75-716005BC46A1}"/>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60CE248-05DA-43A5-AC00-BD1D6C4C08D2}" type="slidenum">
              <a:rPr lang="en-US" altLang="ja-JP" smtClean="0"/>
              <a:pPr/>
              <a:t>6</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4A15CB5A-EE93-46CC-8578-DCBA9E92D247}"/>
              </a:ext>
            </a:extLst>
          </p:cNvPr>
          <p:cNvSpPr>
            <a:spLocks noGrp="1" noRot="1" noChangeAspect="1" noChangeArrowheads="1" noTextEdit="1"/>
          </p:cNvSpPr>
          <p:nvPr>
            <p:ph type="sldImg"/>
          </p:nvPr>
        </p:nvSpPr>
        <p:spPr>
          <a:ln/>
        </p:spPr>
      </p:sp>
      <p:sp>
        <p:nvSpPr>
          <p:cNvPr id="20483" name="ノート プレースホルダー 2">
            <a:extLst>
              <a:ext uri="{FF2B5EF4-FFF2-40B4-BE49-F238E27FC236}">
                <a16:creationId xmlns:a16="http://schemas.microsoft.com/office/drawing/2014/main" id="{353569DC-5C2A-49CF-81C9-FDA93D17E0D0}"/>
              </a:ext>
            </a:extLst>
          </p:cNvPr>
          <p:cNvSpPr>
            <a:spLocks noGrp="1" noChangeArrowheads="1"/>
          </p:cNvSpPr>
          <p:nvPr>
            <p:ph type="body" idx="1"/>
          </p:nvPr>
        </p:nvSpPr>
        <p:spPr>
          <a:noFill/>
        </p:spPr>
        <p:txBody>
          <a:bodyPr/>
          <a:lstStyle/>
          <a:p>
            <a:r>
              <a:rPr lang="ja-JP" altLang="ja-JP"/>
              <a:t>次に、木材チップ及び石炭灰を利用した法面など向けの被覆材料について説明いたします</a:t>
            </a:r>
            <a:endParaRPr lang="en-US" altLang="ja-JP"/>
          </a:p>
          <a:p>
            <a:endParaRPr lang="ja-JP" altLang="ja-JP"/>
          </a:p>
          <a:p>
            <a:r>
              <a:rPr lang="ja-JP" altLang="en-US"/>
              <a:t>・本発明は</a:t>
            </a:r>
            <a:r>
              <a:rPr lang="ja-JP" altLang="ja-JP"/>
              <a:t>、水力発電所のダム等に大雨等で漂着する流木の処理や、</a:t>
            </a:r>
            <a:r>
              <a:rPr lang="ja-JP" altLang="en-US"/>
              <a:t>石炭</a:t>
            </a:r>
            <a:r>
              <a:rPr lang="ja-JP" altLang="ja-JP"/>
              <a:t>火力発電所で発生する「石炭灰」の有効利用ができないかという背景から発明</a:t>
            </a:r>
            <a:endParaRPr lang="en-US" altLang="ja-JP"/>
          </a:p>
          <a:p>
            <a:r>
              <a:rPr lang="ja-JP" altLang="en-US"/>
              <a:t>　</a:t>
            </a:r>
            <a:r>
              <a:rPr lang="ja-JP" altLang="ja-JP"/>
              <a:t>し</a:t>
            </a:r>
            <a:r>
              <a:rPr lang="ja-JP" altLang="en-US"/>
              <a:t>た</a:t>
            </a:r>
            <a:r>
              <a:rPr lang="ja-JP" altLang="ja-JP"/>
              <a:t>ものです。</a:t>
            </a:r>
          </a:p>
          <a:p>
            <a:r>
              <a:rPr lang="ja-JP" altLang="en-US"/>
              <a:t>・</a:t>
            </a:r>
            <a:r>
              <a:rPr lang="ja-JP" altLang="ja-JP"/>
              <a:t>本発明は、法面などに生える雑草の繁茂抑制として有効であり、被覆材料には、水力発電所のダム等に留まる流木等を破砕した木材チップ、</a:t>
            </a:r>
            <a:r>
              <a:rPr lang="ja-JP" altLang="en-US"/>
              <a:t>石炭</a:t>
            </a:r>
            <a:r>
              <a:rPr lang="ja-JP" altLang="ja-JP"/>
              <a:t>火力</a:t>
            </a:r>
            <a:endParaRPr lang="en-US" altLang="ja-JP"/>
          </a:p>
          <a:p>
            <a:r>
              <a:rPr lang="ja-JP" altLang="en-US"/>
              <a:t>　</a:t>
            </a:r>
            <a:r>
              <a:rPr lang="ja-JP" altLang="ja-JP"/>
              <a:t>発電所から出る石炭灰、固化助剤（こかじょざい）としてのセメント、そして、水、顔料（がんりょう）を使用し、法面などに吹き付けることで、防草性、耐久性、</a:t>
            </a:r>
            <a:endParaRPr lang="en-US" altLang="ja-JP"/>
          </a:p>
          <a:p>
            <a:r>
              <a:rPr lang="ja-JP" altLang="en-US"/>
              <a:t>　</a:t>
            </a:r>
            <a:r>
              <a:rPr lang="ja-JP" altLang="ja-JP"/>
              <a:t>施工性</a:t>
            </a:r>
            <a:r>
              <a:rPr lang="ja-JP" altLang="en-US"/>
              <a:t>、</a:t>
            </a:r>
            <a:r>
              <a:rPr lang="ja-JP" altLang="ja-JP"/>
              <a:t>美観性を備えたもの</a:t>
            </a:r>
            <a:r>
              <a:rPr lang="ja-JP" altLang="en-US"/>
              <a:t>です</a:t>
            </a:r>
            <a:r>
              <a:rPr lang="ja-JP" altLang="ja-JP"/>
              <a:t>。</a:t>
            </a:r>
          </a:p>
          <a:p>
            <a:endParaRPr lang="ja-JP" altLang="en-US"/>
          </a:p>
        </p:txBody>
      </p:sp>
      <p:sp>
        <p:nvSpPr>
          <p:cNvPr id="20484" name="スライド番号プレースホルダー 3">
            <a:extLst>
              <a:ext uri="{FF2B5EF4-FFF2-40B4-BE49-F238E27FC236}">
                <a16:creationId xmlns:a16="http://schemas.microsoft.com/office/drawing/2014/main" id="{0B647302-64D0-40FE-8E97-D819B44982B4}"/>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8AAC656-5EF9-4305-9741-8B65739AE0EF}" type="slidenum">
              <a:rPr lang="en-US" altLang="ja-JP" smtClean="0"/>
              <a:pPr/>
              <a:t>7</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2089FE6-835C-4BD3-8FBC-5EA4427C7FD9}"/>
              </a:ext>
            </a:extLst>
          </p:cNvPr>
          <p:cNvSpPr>
            <a:spLocks noGrp="1" noRot="1" noChangeAspect="1" noChangeArrowheads="1" noTextEdit="1"/>
          </p:cNvSpPr>
          <p:nvPr>
            <p:ph type="sldImg"/>
          </p:nvPr>
        </p:nvSpPr>
        <p:spPr>
          <a:ln/>
        </p:spPr>
      </p:sp>
      <p:sp>
        <p:nvSpPr>
          <p:cNvPr id="22531" name="ノート プレースホルダー 2">
            <a:extLst>
              <a:ext uri="{FF2B5EF4-FFF2-40B4-BE49-F238E27FC236}">
                <a16:creationId xmlns:a16="http://schemas.microsoft.com/office/drawing/2014/main" id="{4CBBFE25-E27B-4FF2-B113-7363946C881A}"/>
              </a:ext>
            </a:extLst>
          </p:cNvPr>
          <p:cNvSpPr>
            <a:spLocks noGrp="1" noChangeArrowheads="1"/>
          </p:cNvSpPr>
          <p:nvPr>
            <p:ph type="body" idx="1"/>
          </p:nvPr>
        </p:nvSpPr>
        <p:spPr>
          <a:noFill/>
        </p:spPr>
        <p:txBody>
          <a:bodyPr/>
          <a:lstStyle/>
          <a:p>
            <a:r>
              <a:rPr lang="ja-JP" altLang="en-US"/>
              <a:t>・</a:t>
            </a:r>
            <a:r>
              <a:rPr lang="ja-JP" altLang="ja-JP"/>
              <a:t>本スライドは、発明品を用いた防草吹付工事の例ですが、従来のモルタル吹付用の施工機械を使用することが可能です。</a:t>
            </a:r>
          </a:p>
          <a:p>
            <a:r>
              <a:rPr lang="ja-JP" altLang="en-US"/>
              <a:t>・</a:t>
            </a:r>
            <a:r>
              <a:rPr lang="ja-JP" altLang="ja-JP"/>
              <a:t>仕上がりの表面は枯れ枝や落ち葉が混じり、粘土の風合いで自然な感じとなっています。</a:t>
            </a:r>
          </a:p>
          <a:p>
            <a:r>
              <a:rPr lang="ja-JP" altLang="en-US"/>
              <a:t>・</a:t>
            </a:r>
            <a:r>
              <a:rPr lang="ja-JP" altLang="ja-JP"/>
              <a:t>こちらが、施行後３年経過、１３年経過したものですが、吹付表面には大きな劣化もなく、コケや若干の雑草の発生はありますが、これは吹付表面に</a:t>
            </a:r>
            <a:endParaRPr lang="en-US" altLang="ja-JP"/>
          </a:p>
          <a:p>
            <a:r>
              <a:rPr lang="ja-JP" altLang="en-US"/>
              <a:t>　</a:t>
            </a:r>
            <a:r>
              <a:rPr lang="ja-JP" altLang="ja-JP"/>
              <a:t>自生したもので、吹付表面の下から生えたものではありません。</a:t>
            </a:r>
          </a:p>
          <a:p>
            <a:r>
              <a:rPr lang="ja-JP" altLang="en-US"/>
              <a:t>・</a:t>
            </a:r>
            <a:r>
              <a:rPr lang="ja-JP" altLang="ja-JP"/>
              <a:t>１３年経過しても、このような状態であることから、十分に雑草の繁茂抑制となっていると考えられます。</a:t>
            </a:r>
          </a:p>
        </p:txBody>
      </p:sp>
      <p:sp>
        <p:nvSpPr>
          <p:cNvPr id="22532" name="スライド番号プレースホルダー 3">
            <a:extLst>
              <a:ext uri="{FF2B5EF4-FFF2-40B4-BE49-F238E27FC236}">
                <a16:creationId xmlns:a16="http://schemas.microsoft.com/office/drawing/2014/main" id="{D1995073-85AB-46ED-A9CC-42FFF0B674E7}"/>
              </a:ext>
            </a:extLst>
          </p:cNvPr>
          <p:cNvSpPr>
            <a:spLocks noGrp="1"/>
          </p:cNvSpPr>
          <p:nvPr>
            <p:ph type="sldNum" sz="quarter" idx="5"/>
          </p:nvPr>
        </p:nvSpPr>
        <p:spPr>
          <a:noFill/>
        </p:spPr>
        <p:txBody>
          <a:bodyPr/>
          <a:lstStyle>
            <a:lvl1pPr defTabSz="900113">
              <a:defRPr kumimoji="1">
                <a:solidFill>
                  <a:schemeClr val="tx1"/>
                </a:solidFill>
                <a:latin typeface="Arial" panose="020B0604020202020204" pitchFamily="34" charset="0"/>
                <a:ea typeface="ＭＳ Ｐゴシック" panose="020B0600070205080204" pitchFamily="50" charset="-128"/>
              </a:defRPr>
            </a:lvl1pPr>
            <a:lvl2pPr marL="742950" indent="-285750" defTabSz="900113">
              <a:defRPr kumimoji="1">
                <a:solidFill>
                  <a:schemeClr val="tx1"/>
                </a:solidFill>
                <a:latin typeface="Arial" panose="020B0604020202020204" pitchFamily="34" charset="0"/>
                <a:ea typeface="ＭＳ Ｐゴシック" panose="020B0600070205080204" pitchFamily="50" charset="-128"/>
              </a:defRPr>
            </a:lvl2pPr>
            <a:lvl3pPr marL="1143000" indent="-228600" defTabSz="900113">
              <a:defRPr kumimoji="1">
                <a:solidFill>
                  <a:schemeClr val="tx1"/>
                </a:solidFill>
                <a:latin typeface="Arial" panose="020B0604020202020204" pitchFamily="34" charset="0"/>
                <a:ea typeface="ＭＳ Ｐゴシック" panose="020B0600070205080204" pitchFamily="50" charset="-128"/>
              </a:defRPr>
            </a:lvl3pPr>
            <a:lvl4pPr marL="1600200" indent="-228600" defTabSz="900113">
              <a:defRPr kumimoji="1">
                <a:solidFill>
                  <a:schemeClr val="tx1"/>
                </a:solidFill>
                <a:latin typeface="Arial" panose="020B0604020202020204" pitchFamily="34" charset="0"/>
                <a:ea typeface="ＭＳ Ｐゴシック" panose="020B0600070205080204" pitchFamily="50" charset="-128"/>
              </a:defRPr>
            </a:lvl4pPr>
            <a:lvl5pPr marL="2057400" indent="-228600" defTabSz="900113">
              <a:defRPr kumimoji="1">
                <a:solidFill>
                  <a:schemeClr val="tx1"/>
                </a:solidFill>
                <a:latin typeface="Arial" panose="020B0604020202020204" pitchFamily="34" charset="0"/>
                <a:ea typeface="ＭＳ Ｐゴシック" panose="020B0600070205080204" pitchFamily="50" charset="-128"/>
              </a:defRPr>
            </a:lvl5pPr>
            <a:lvl6pPr marL="25146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01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A058DA5-8B7D-4CB7-ADC9-8DAABA15B99C}" type="slidenum">
              <a:rPr lang="en-US" altLang="ja-JP" smtClean="0"/>
              <a:pPr/>
              <a:t>8</a:t>
            </a:fld>
            <a:endParaRPr lang="en-US" altLang="ja-JP"/>
          </a:p>
        </p:txBody>
      </p:sp>
    </p:spTree>
    <p:extLst>
      <p:ext uri="{BB962C8B-B14F-4D97-AF65-F5344CB8AC3E}">
        <p14:creationId xmlns:p14="http://schemas.microsoft.com/office/powerpoint/2010/main" val="268247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45037" y="2028977"/>
            <a:ext cx="7310422" cy="1400024"/>
          </a:xfrm>
        </p:spPr>
        <p:txBody>
          <a:bodyPr/>
          <a:lstStyle/>
          <a:p>
            <a:r>
              <a:rPr lang="ja-JP" altLang="en-US"/>
              <a:t>マスタ タイトルの書式設定</a:t>
            </a:r>
          </a:p>
        </p:txBody>
      </p:sp>
      <p:sp>
        <p:nvSpPr>
          <p:cNvPr id="3" name="サブタイトル 2"/>
          <p:cNvSpPr>
            <a:spLocks noGrp="1"/>
          </p:cNvSpPr>
          <p:nvPr>
            <p:ph type="subTitle" idx="1"/>
          </p:nvPr>
        </p:nvSpPr>
        <p:spPr>
          <a:xfrm>
            <a:off x="1290075" y="3701143"/>
            <a:ext cx="6020347" cy="1669143"/>
          </a:xfrm>
          <a:prstGeom prst="rect">
            <a:avLst/>
          </a:prstGeom>
        </p:spPr>
        <p:txBody>
          <a:bodyPr/>
          <a:lstStyle>
            <a:lvl1pPr marL="0" indent="0" algn="ctr">
              <a:buNone/>
              <a:defRPr/>
            </a:lvl1pPr>
            <a:lvl2pPr marL="430042" indent="0" algn="ctr">
              <a:buNone/>
              <a:defRPr/>
            </a:lvl2pPr>
            <a:lvl3pPr marL="860085" indent="0" algn="ctr">
              <a:buNone/>
              <a:defRPr/>
            </a:lvl3pPr>
            <a:lvl4pPr marL="1290127" indent="0" algn="ctr">
              <a:buNone/>
              <a:defRPr/>
            </a:lvl4pPr>
            <a:lvl5pPr marL="1720169" indent="0" algn="ctr">
              <a:buNone/>
              <a:defRPr/>
            </a:lvl5pPr>
            <a:lvl6pPr marL="2150212" indent="0" algn="ctr">
              <a:buNone/>
              <a:defRPr/>
            </a:lvl6pPr>
            <a:lvl7pPr marL="2580254" indent="0" algn="ctr">
              <a:buNone/>
              <a:defRPr/>
            </a:lvl7pPr>
            <a:lvl8pPr marL="3010296" indent="0" algn="ctr">
              <a:buNone/>
              <a:defRPr/>
            </a:lvl8pPr>
            <a:lvl9pPr marL="3440339"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272775779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30025" y="1524000"/>
            <a:ext cx="7740447" cy="4310441"/>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742926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235360" y="1524000"/>
            <a:ext cx="1935112" cy="4310441"/>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30025" y="1524000"/>
            <a:ext cx="5661993" cy="4310441"/>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9233138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101600"/>
            <a:ext cx="8229600" cy="60245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a:extLst>
              <a:ext uri="{FF2B5EF4-FFF2-40B4-BE49-F238E27FC236}">
                <a16:creationId xmlns:a16="http://schemas.microsoft.com/office/drawing/2014/main" id="{1E83B8F7-9815-47F8-B4EE-2EDEE0693EEF}"/>
              </a:ext>
            </a:extLst>
          </p:cNvPr>
          <p:cNvSpPr>
            <a:spLocks noGrp="1" noChangeArrowheads="1"/>
          </p:cNvSpPr>
          <p:nvPr>
            <p:ph type="sldNum" sz="quarter" idx="10"/>
          </p:nvPr>
        </p:nvSpPr>
        <p:spPr>
          <a:xfrm>
            <a:off x="0" y="0"/>
            <a:ext cx="0" cy="0"/>
          </a:xfrm>
        </p:spPr>
        <p:txBody>
          <a:bodyPr/>
          <a:lstStyle>
            <a:lvl1pPr>
              <a:defRPr/>
            </a:lvl1pPr>
          </a:lstStyle>
          <a:p>
            <a:pPr>
              <a:defRPr/>
            </a:pPr>
            <a:fld id="{AC74CA1A-550A-4F0C-A447-92680221C43B}" type="slidenum">
              <a:rPr lang="en-US" altLang="ja-JP"/>
              <a:pPr>
                <a:defRPr/>
              </a:pPr>
              <a:t>‹#›</a:t>
            </a:fld>
            <a:endParaRPr lang="en-US" altLang="ja-JP"/>
          </a:p>
        </p:txBody>
      </p:sp>
    </p:spTree>
    <p:extLst>
      <p:ext uri="{BB962C8B-B14F-4D97-AF65-F5344CB8AC3E}">
        <p14:creationId xmlns:p14="http://schemas.microsoft.com/office/powerpoint/2010/main" val="55982208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45037" y="2028977"/>
            <a:ext cx="7310422" cy="1400024"/>
          </a:xfrm>
        </p:spPr>
        <p:txBody>
          <a:bodyPr/>
          <a:lstStyle/>
          <a:p>
            <a:r>
              <a:rPr lang="ja-JP" altLang="en-US"/>
              <a:t>マスタ タイトルの書式設定</a:t>
            </a:r>
          </a:p>
        </p:txBody>
      </p:sp>
      <p:sp>
        <p:nvSpPr>
          <p:cNvPr id="3" name="サブタイトル 2"/>
          <p:cNvSpPr>
            <a:spLocks noGrp="1"/>
          </p:cNvSpPr>
          <p:nvPr>
            <p:ph type="subTitle" idx="1"/>
          </p:nvPr>
        </p:nvSpPr>
        <p:spPr>
          <a:xfrm>
            <a:off x="1290075" y="3701143"/>
            <a:ext cx="6020347" cy="1669143"/>
          </a:xfrm>
        </p:spPr>
        <p:txBody>
          <a:bodyPr/>
          <a:lstStyle>
            <a:lvl1pPr marL="0" indent="0" algn="ctr">
              <a:buNone/>
              <a:defRPr/>
            </a:lvl1pPr>
            <a:lvl2pPr marL="430042" indent="0" algn="ctr">
              <a:buNone/>
              <a:defRPr/>
            </a:lvl2pPr>
            <a:lvl3pPr marL="860085" indent="0" algn="ctr">
              <a:buNone/>
              <a:defRPr/>
            </a:lvl3pPr>
            <a:lvl4pPr marL="1290127" indent="0" algn="ctr">
              <a:buNone/>
              <a:defRPr/>
            </a:lvl4pPr>
            <a:lvl5pPr marL="1720169" indent="0" algn="ctr">
              <a:buNone/>
              <a:defRPr/>
            </a:lvl5pPr>
            <a:lvl6pPr marL="2150212" indent="0" algn="ctr">
              <a:buNone/>
              <a:defRPr/>
            </a:lvl6pPr>
            <a:lvl7pPr marL="2580254" indent="0" algn="ctr">
              <a:buNone/>
              <a:defRPr/>
            </a:lvl7pPr>
            <a:lvl8pPr marL="3010296" indent="0" algn="ctr">
              <a:buNone/>
              <a:defRPr/>
            </a:lvl8pPr>
            <a:lvl9pPr marL="3440339"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356417924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99261333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9380" y="4197048"/>
            <a:ext cx="7310422" cy="1297214"/>
          </a:xfrm>
        </p:spPr>
        <p:txBody>
          <a:bodyPr anchor="t"/>
          <a:lstStyle>
            <a:lvl1pPr algn="l">
              <a:defRPr sz="3762" b="1" cap="all"/>
            </a:lvl1pPr>
          </a:lstStyle>
          <a:p>
            <a:r>
              <a:rPr lang="ja-JP" altLang="en-US"/>
              <a:t>マスタ タイトルの書式設定</a:t>
            </a:r>
          </a:p>
        </p:txBody>
      </p:sp>
      <p:sp>
        <p:nvSpPr>
          <p:cNvPr id="3" name="テキスト プレースホルダ 2"/>
          <p:cNvSpPr>
            <a:spLocks noGrp="1"/>
          </p:cNvSpPr>
          <p:nvPr>
            <p:ph type="body" idx="1"/>
          </p:nvPr>
        </p:nvSpPr>
        <p:spPr>
          <a:xfrm>
            <a:off x="679380" y="2768298"/>
            <a:ext cx="7310422" cy="1428750"/>
          </a:xfrm>
        </p:spPr>
        <p:txBody>
          <a:bodyPr anchor="b"/>
          <a:lstStyle>
            <a:lvl1pPr marL="0" indent="0">
              <a:buNone/>
              <a:defRPr sz="1881"/>
            </a:lvl1pPr>
            <a:lvl2pPr marL="430042" indent="0">
              <a:buNone/>
              <a:defRPr sz="1693"/>
            </a:lvl2pPr>
            <a:lvl3pPr marL="860085" indent="0">
              <a:buNone/>
              <a:defRPr sz="1505"/>
            </a:lvl3pPr>
            <a:lvl4pPr marL="1290127" indent="0">
              <a:buNone/>
              <a:defRPr sz="1317"/>
            </a:lvl4pPr>
            <a:lvl5pPr marL="1720169" indent="0">
              <a:buNone/>
              <a:defRPr sz="1317"/>
            </a:lvl5pPr>
            <a:lvl6pPr marL="2150212" indent="0">
              <a:buNone/>
              <a:defRPr sz="1317"/>
            </a:lvl6pPr>
            <a:lvl7pPr marL="2580254" indent="0">
              <a:buNone/>
              <a:defRPr sz="1317"/>
            </a:lvl7pPr>
            <a:lvl8pPr marL="3010296" indent="0">
              <a:buNone/>
              <a:defRPr sz="1317"/>
            </a:lvl8pPr>
            <a:lvl9pPr marL="3440339" indent="0">
              <a:buNone/>
              <a:defRPr sz="1317"/>
            </a:lvl9pPr>
          </a:lstStyle>
          <a:p>
            <a:pPr lvl="0"/>
            <a:r>
              <a:rPr lang="ja-JP" altLang="en-US"/>
              <a:t>マスタ テキストの書式設定</a:t>
            </a:r>
          </a:p>
        </p:txBody>
      </p:sp>
    </p:spTree>
    <p:extLst>
      <p:ext uri="{BB962C8B-B14F-4D97-AF65-F5344CB8AC3E}">
        <p14:creationId xmlns:p14="http://schemas.microsoft.com/office/powerpoint/2010/main" val="63425336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30025" y="1524000"/>
            <a:ext cx="3798553" cy="4310441"/>
          </a:xfrm>
        </p:spPr>
        <p:txBody>
          <a:bodyPr/>
          <a:lstStyle>
            <a:lvl1pPr>
              <a:defRPr sz="2634"/>
            </a:lvl1pPr>
            <a:lvl2pPr>
              <a:defRPr sz="2257"/>
            </a:lvl2pPr>
            <a:lvl3pPr>
              <a:defRPr sz="1881"/>
            </a:lvl3pPr>
            <a:lvl4pPr>
              <a:defRPr sz="1693"/>
            </a:lvl4pPr>
            <a:lvl5pPr>
              <a:defRPr sz="1693"/>
            </a:lvl5pPr>
            <a:lvl6pPr>
              <a:defRPr sz="1693"/>
            </a:lvl6pPr>
            <a:lvl7pPr>
              <a:defRPr sz="1693"/>
            </a:lvl7pPr>
            <a:lvl8pPr>
              <a:defRPr sz="1693"/>
            </a:lvl8pPr>
            <a:lvl9pPr>
              <a:defRPr sz="169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371919" y="1524000"/>
            <a:ext cx="3798553" cy="4310441"/>
          </a:xfrm>
        </p:spPr>
        <p:txBody>
          <a:bodyPr/>
          <a:lstStyle>
            <a:lvl1pPr>
              <a:defRPr sz="2634"/>
            </a:lvl1pPr>
            <a:lvl2pPr>
              <a:defRPr sz="2257"/>
            </a:lvl2pPr>
            <a:lvl3pPr>
              <a:defRPr sz="1881"/>
            </a:lvl3pPr>
            <a:lvl4pPr>
              <a:defRPr sz="1693"/>
            </a:lvl4pPr>
            <a:lvl5pPr>
              <a:defRPr sz="1693"/>
            </a:lvl5pPr>
            <a:lvl6pPr>
              <a:defRPr sz="1693"/>
            </a:lvl6pPr>
            <a:lvl7pPr>
              <a:defRPr sz="1693"/>
            </a:lvl7pPr>
            <a:lvl8pPr>
              <a:defRPr sz="1693"/>
            </a:lvl8pPr>
            <a:lvl9pPr>
              <a:defRPr sz="169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68521115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30025" y="261560"/>
            <a:ext cx="7740447" cy="1088571"/>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30025" y="1462012"/>
            <a:ext cx="3800046" cy="609297"/>
          </a:xfrm>
        </p:spPr>
        <p:txBody>
          <a:bodyPr anchor="b"/>
          <a:lstStyle>
            <a:lvl1pPr marL="0" indent="0">
              <a:buNone/>
              <a:defRPr sz="2257" b="1"/>
            </a:lvl1pPr>
            <a:lvl2pPr marL="430042" indent="0">
              <a:buNone/>
              <a:defRPr sz="1881" b="1"/>
            </a:lvl2pPr>
            <a:lvl3pPr marL="860085" indent="0">
              <a:buNone/>
              <a:defRPr sz="1693" b="1"/>
            </a:lvl3pPr>
            <a:lvl4pPr marL="1290127" indent="0">
              <a:buNone/>
              <a:defRPr sz="1505" b="1"/>
            </a:lvl4pPr>
            <a:lvl5pPr marL="1720169" indent="0">
              <a:buNone/>
              <a:defRPr sz="1505" b="1"/>
            </a:lvl5pPr>
            <a:lvl6pPr marL="2150212" indent="0">
              <a:buNone/>
              <a:defRPr sz="1505" b="1"/>
            </a:lvl6pPr>
            <a:lvl7pPr marL="2580254" indent="0">
              <a:buNone/>
              <a:defRPr sz="1505" b="1"/>
            </a:lvl7pPr>
            <a:lvl8pPr marL="3010296" indent="0">
              <a:buNone/>
              <a:defRPr sz="1505" b="1"/>
            </a:lvl8pPr>
            <a:lvl9pPr marL="3440339" indent="0">
              <a:buNone/>
              <a:defRPr sz="1505"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30025" y="2071310"/>
            <a:ext cx="3800046" cy="3763131"/>
          </a:xfrm>
        </p:spPr>
        <p:txBody>
          <a:bodyPr/>
          <a:lstStyle>
            <a:lvl1pPr>
              <a:defRPr sz="2257"/>
            </a:lvl1pPr>
            <a:lvl2pPr>
              <a:defRPr sz="1881"/>
            </a:lvl2pPr>
            <a:lvl3pPr>
              <a:defRPr sz="1693"/>
            </a:lvl3pPr>
            <a:lvl4pPr>
              <a:defRPr sz="1505"/>
            </a:lvl4pPr>
            <a:lvl5pPr>
              <a:defRPr sz="1505"/>
            </a:lvl5pPr>
            <a:lvl6pPr>
              <a:defRPr sz="1505"/>
            </a:lvl6pPr>
            <a:lvl7pPr>
              <a:defRPr sz="1505"/>
            </a:lvl7pPr>
            <a:lvl8pPr>
              <a:defRPr sz="1505"/>
            </a:lvl8pPr>
            <a:lvl9pPr>
              <a:defRPr sz="1505"/>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368933" y="1462012"/>
            <a:ext cx="3801539" cy="609297"/>
          </a:xfrm>
        </p:spPr>
        <p:txBody>
          <a:bodyPr anchor="b"/>
          <a:lstStyle>
            <a:lvl1pPr marL="0" indent="0">
              <a:buNone/>
              <a:defRPr sz="2257" b="1"/>
            </a:lvl1pPr>
            <a:lvl2pPr marL="430042" indent="0">
              <a:buNone/>
              <a:defRPr sz="1881" b="1"/>
            </a:lvl2pPr>
            <a:lvl3pPr marL="860085" indent="0">
              <a:buNone/>
              <a:defRPr sz="1693" b="1"/>
            </a:lvl3pPr>
            <a:lvl4pPr marL="1290127" indent="0">
              <a:buNone/>
              <a:defRPr sz="1505" b="1"/>
            </a:lvl4pPr>
            <a:lvl5pPr marL="1720169" indent="0">
              <a:buNone/>
              <a:defRPr sz="1505" b="1"/>
            </a:lvl5pPr>
            <a:lvl6pPr marL="2150212" indent="0">
              <a:buNone/>
              <a:defRPr sz="1505" b="1"/>
            </a:lvl6pPr>
            <a:lvl7pPr marL="2580254" indent="0">
              <a:buNone/>
              <a:defRPr sz="1505" b="1"/>
            </a:lvl7pPr>
            <a:lvl8pPr marL="3010296" indent="0">
              <a:buNone/>
              <a:defRPr sz="1505" b="1"/>
            </a:lvl8pPr>
            <a:lvl9pPr marL="3440339" indent="0">
              <a:buNone/>
              <a:defRPr sz="1505"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368933" y="2071310"/>
            <a:ext cx="3801539" cy="3763131"/>
          </a:xfrm>
        </p:spPr>
        <p:txBody>
          <a:bodyPr/>
          <a:lstStyle>
            <a:lvl1pPr>
              <a:defRPr sz="2257"/>
            </a:lvl1pPr>
            <a:lvl2pPr>
              <a:defRPr sz="1881"/>
            </a:lvl2pPr>
            <a:lvl3pPr>
              <a:defRPr sz="1693"/>
            </a:lvl3pPr>
            <a:lvl4pPr>
              <a:defRPr sz="1505"/>
            </a:lvl4pPr>
            <a:lvl5pPr>
              <a:defRPr sz="1505"/>
            </a:lvl5pPr>
            <a:lvl6pPr>
              <a:defRPr sz="1505"/>
            </a:lvl6pPr>
            <a:lvl7pPr>
              <a:defRPr sz="1505"/>
            </a:lvl7pPr>
            <a:lvl8pPr>
              <a:defRPr sz="1505"/>
            </a:lvl8pPr>
            <a:lvl9pPr>
              <a:defRPr sz="1505"/>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290180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409686874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64485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a:xfrm>
            <a:off x="430025" y="1524000"/>
            <a:ext cx="7740447" cy="4310441"/>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25464736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0025" y="260048"/>
            <a:ext cx="2829504" cy="1106714"/>
          </a:xfrm>
        </p:spPr>
        <p:txBody>
          <a:bodyPr anchor="b"/>
          <a:lstStyle>
            <a:lvl1pPr algn="l">
              <a:defRPr sz="1881" b="1"/>
            </a:lvl1pPr>
          </a:lstStyle>
          <a:p>
            <a:r>
              <a:rPr lang="ja-JP" altLang="en-US"/>
              <a:t>マスタ タイトルの書式設定</a:t>
            </a:r>
          </a:p>
        </p:txBody>
      </p:sp>
      <p:sp>
        <p:nvSpPr>
          <p:cNvPr id="3" name="コンテンツ プレースホルダ 2"/>
          <p:cNvSpPr>
            <a:spLocks noGrp="1"/>
          </p:cNvSpPr>
          <p:nvPr>
            <p:ph idx="1"/>
          </p:nvPr>
        </p:nvSpPr>
        <p:spPr>
          <a:xfrm>
            <a:off x="3362555" y="260048"/>
            <a:ext cx="4807916" cy="5574393"/>
          </a:xfrm>
        </p:spPr>
        <p:txBody>
          <a:bodyPr/>
          <a:lstStyle>
            <a:lvl1pPr>
              <a:defRPr sz="3010"/>
            </a:lvl1pPr>
            <a:lvl2pPr>
              <a:defRPr sz="2634"/>
            </a:lvl2pPr>
            <a:lvl3pPr>
              <a:defRPr sz="2257"/>
            </a:lvl3pPr>
            <a:lvl4pPr>
              <a:defRPr sz="1881"/>
            </a:lvl4pPr>
            <a:lvl5pPr>
              <a:defRPr sz="1881"/>
            </a:lvl5pPr>
            <a:lvl6pPr>
              <a:defRPr sz="1881"/>
            </a:lvl6pPr>
            <a:lvl7pPr>
              <a:defRPr sz="1881"/>
            </a:lvl7pPr>
            <a:lvl8pPr>
              <a:defRPr sz="1881"/>
            </a:lvl8pPr>
            <a:lvl9pPr>
              <a:defRPr sz="188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30025" y="1366762"/>
            <a:ext cx="2829504" cy="4467679"/>
          </a:xfrm>
        </p:spPr>
        <p:txBody>
          <a:bodyPr/>
          <a:lstStyle>
            <a:lvl1pPr marL="0" indent="0">
              <a:buNone/>
              <a:defRPr sz="1317"/>
            </a:lvl1pPr>
            <a:lvl2pPr marL="430042" indent="0">
              <a:buNone/>
              <a:defRPr sz="1129"/>
            </a:lvl2pPr>
            <a:lvl3pPr marL="860085" indent="0">
              <a:buNone/>
              <a:defRPr sz="941"/>
            </a:lvl3pPr>
            <a:lvl4pPr marL="1290127" indent="0">
              <a:buNone/>
              <a:defRPr sz="847"/>
            </a:lvl4pPr>
            <a:lvl5pPr marL="1720169" indent="0">
              <a:buNone/>
              <a:defRPr sz="847"/>
            </a:lvl5pPr>
            <a:lvl6pPr marL="2150212" indent="0">
              <a:buNone/>
              <a:defRPr sz="847"/>
            </a:lvl6pPr>
            <a:lvl7pPr marL="2580254" indent="0">
              <a:buNone/>
              <a:defRPr sz="847"/>
            </a:lvl7pPr>
            <a:lvl8pPr marL="3010296" indent="0">
              <a:buNone/>
              <a:defRPr sz="847"/>
            </a:lvl8pPr>
            <a:lvl9pPr marL="3440339" indent="0">
              <a:buNone/>
              <a:defRPr sz="847"/>
            </a:lvl9pPr>
          </a:lstStyle>
          <a:p>
            <a:pPr lvl="0"/>
            <a:r>
              <a:rPr lang="ja-JP" altLang="en-US"/>
              <a:t>マスタ テキストの書式設定</a:t>
            </a:r>
          </a:p>
        </p:txBody>
      </p:sp>
    </p:spTree>
    <p:extLst>
      <p:ext uri="{BB962C8B-B14F-4D97-AF65-F5344CB8AC3E}">
        <p14:creationId xmlns:p14="http://schemas.microsoft.com/office/powerpoint/2010/main" val="365434786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685757" y="4572000"/>
            <a:ext cx="5160298" cy="539750"/>
          </a:xfrm>
        </p:spPr>
        <p:txBody>
          <a:bodyPr anchor="b"/>
          <a:lstStyle>
            <a:lvl1pPr algn="l">
              <a:defRPr sz="1881" b="1"/>
            </a:lvl1pPr>
          </a:lstStyle>
          <a:p>
            <a:r>
              <a:rPr lang="ja-JP" altLang="en-US"/>
              <a:t>マスタ タイトルの書式設定</a:t>
            </a:r>
          </a:p>
        </p:txBody>
      </p:sp>
      <p:sp>
        <p:nvSpPr>
          <p:cNvPr id="3" name="図プレースホルダ 2"/>
          <p:cNvSpPr>
            <a:spLocks noGrp="1"/>
          </p:cNvSpPr>
          <p:nvPr>
            <p:ph type="pic" idx="1"/>
          </p:nvPr>
        </p:nvSpPr>
        <p:spPr>
          <a:xfrm>
            <a:off x="1685757" y="583595"/>
            <a:ext cx="5160298" cy="3918857"/>
          </a:xfrm>
        </p:spPr>
        <p:txBody>
          <a:bodyPr lIns="91440" tIns="45720" rIns="91440" bIns="45720"/>
          <a:lstStyle>
            <a:lvl1pPr marL="0" indent="0">
              <a:buNone/>
              <a:defRPr sz="3010"/>
            </a:lvl1pPr>
            <a:lvl2pPr marL="430042" indent="0">
              <a:buNone/>
              <a:defRPr sz="2634"/>
            </a:lvl2pPr>
            <a:lvl3pPr marL="860085" indent="0">
              <a:buNone/>
              <a:defRPr sz="2257"/>
            </a:lvl3pPr>
            <a:lvl4pPr marL="1290127" indent="0">
              <a:buNone/>
              <a:defRPr sz="1881"/>
            </a:lvl4pPr>
            <a:lvl5pPr marL="1720169" indent="0">
              <a:buNone/>
              <a:defRPr sz="1881"/>
            </a:lvl5pPr>
            <a:lvl6pPr marL="2150212" indent="0">
              <a:buNone/>
              <a:defRPr sz="1881"/>
            </a:lvl6pPr>
            <a:lvl7pPr marL="2580254" indent="0">
              <a:buNone/>
              <a:defRPr sz="1881"/>
            </a:lvl7pPr>
            <a:lvl8pPr marL="3010296" indent="0">
              <a:buNone/>
              <a:defRPr sz="1881"/>
            </a:lvl8pPr>
            <a:lvl9pPr marL="3440339" indent="0">
              <a:buNone/>
              <a:defRPr sz="1881"/>
            </a:lvl9pPr>
          </a:lstStyle>
          <a:p>
            <a:pPr lvl="0"/>
            <a:endParaRPr lang="ja-JP" altLang="en-US" noProof="0"/>
          </a:p>
        </p:txBody>
      </p:sp>
      <p:sp>
        <p:nvSpPr>
          <p:cNvPr id="4" name="テキスト プレースホルダ 3"/>
          <p:cNvSpPr>
            <a:spLocks noGrp="1"/>
          </p:cNvSpPr>
          <p:nvPr>
            <p:ph type="body" sz="half" idx="2"/>
          </p:nvPr>
        </p:nvSpPr>
        <p:spPr>
          <a:xfrm>
            <a:off x="1685757" y="5111751"/>
            <a:ext cx="5160298" cy="766535"/>
          </a:xfrm>
        </p:spPr>
        <p:txBody>
          <a:bodyPr/>
          <a:lstStyle>
            <a:lvl1pPr marL="0" indent="0">
              <a:buNone/>
              <a:defRPr sz="1317"/>
            </a:lvl1pPr>
            <a:lvl2pPr marL="430042" indent="0">
              <a:buNone/>
              <a:defRPr sz="1129"/>
            </a:lvl2pPr>
            <a:lvl3pPr marL="860085" indent="0">
              <a:buNone/>
              <a:defRPr sz="941"/>
            </a:lvl3pPr>
            <a:lvl4pPr marL="1290127" indent="0">
              <a:buNone/>
              <a:defRPr sz="847"/>
            </a:lvl4pPr>
            <a:lvl5pPr marL="1720169" indent="0">
              <a:buNone/>
              <a:defRPr sz="847"/>
            </a:lvl5pPr>
            <a:lvl6pPr marL="2150212" indent="0">
              <a:buNone/>
              <a:defRPr sz="847"/>
            </a:lvl6pPr>
            <a:lvl7pPr marL="2580254" indent="0">
              <a:buNone/>
              <a:defRPr sz="847"/>
            </a:lvl7pPr>
            <a:lvl8pPr marL="3010296" indent="0">
              <a:buNone/>
              <a:defRPr sz="847"/>
            </a:lvl8pPr>
            <a:lvl9pPr marL="3440339" indent="0">
              <a:buNone/>
              <a:defRPr sz="847"/>
            </a:lvl9pPr>
          </a:lstStyle>
          <a:p>
            <a:pPr lvl="0"/>
            <a:r>
              <a:rPr lang="ja-JP" altLang="en-US"/>
              <a:t>マスタ テキストの書式設定</a:t>
            </a:r>
          </a:p>
        </p:txBody>
      </p:sp>
    </p:spTree>
    <p:extLst>
      <p:ext uri="{BB962C8B-B14F-4D97-AF65-F5344CB8AC3E}">
        <p14:creationId xmlns:p14="http://schemas.microsoft.com/office/powerpoint/2010/main" val="190697576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3545316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229387" y="96762"/>
            <a:ext cx="1941084" cy="5737679"/>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03149" y="96762"/>
            <a:ext cx="5682897" cy="5737679"/>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3972818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03148" y="96762"/>
            <a:ext cx="7740447" cy="343203"/>
          </a:xfrm>
        </p:spPr>
        <p:txBody>
          <a:bodyPr/>
          <a:lstStyle/>
          <a:p>
            <a:r>
              <a:rPr lang="ja-JP" altLang="en-US"/>
              <a:t>マスタ タイトルの書式設定</a:t>
            </a:r>
          </a:p>
        </p:txBody>
      </p:sp>
      <p:sp>
        <p:nvSpPr>
          <p:cNvPr id="3" name="表プレースホルダ 2"/>
          <p:cNvSpPr>
            <a:spLocks noGrp="1"/>
          </p:cNvSpPr>
          <p:nvPr>
            <p:ph type="tbl" idx="1"/>
          </p:nvPr>
        </p:nvSpPr>
        <p:spPr>
          <a:xfrm>
            <a:off x="430025" y="1524000"/>
            <a:ext cx="7740447" cy="4310441"/>
          </a:xfrm>
        </p:spPr>
        <p:txBody>
          <a:bodyPr lIns="91440" tIns="45720" rIns="91440" bIns="45720"/>
          <a:lstStyle/>
          <a:p>
            <a:pPr lvl="0"/>
            <a:endParaRPr lang="ja-JP" altLang="en-US" noProof="0"/>
          </a:p>
        </p:txBody>
      </p:sp>
    </p:spTree>
    <p:extLst>
      <p:ext uri="{BB962C8B-B14F-4D97-AF65-F5344CB8AC3E}">
        <p14:creationId xmlns:p14="http://schemas.microsoft.com/office/powerpoint/2010/main" val="176622542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03149" y="96762"/>
            <a:ext cx="7767323" cy="5737679"/>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03947941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03148" y="96762"/>
            <a:ext cx="7740447" cy="343203"/>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30025" y="1524000"/>
            <a:ext cx="3798553" cy="4310441"/>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371919" y="1524000"/>
            <a:ext cx="3798553" cy="4310441"/>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72779176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28532" y="101298"/>
            <a:ext cx="8230197" cy="361345"/>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6901" y="1599596"/>
            <a:ext cx="4043428" cy="452664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3671" y="1599595"/>
            <a:ext cx="4043428" cy="21907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3671" y="3935489"/>
            <a:ext cx="4043428" cy="21907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06848675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9380" y="4197048"/>
            <a:ext cx="7310422" cy="1297214"/>
          </a:xfrm>
        </p:spPr>
        <p:txBody>
          <a:bodyPr anchor="t"/>
          <a:lstStyle>
            <a:lvl1pPr algn="l">
              <a:defRPr sz="3762" b="1" cap="all"/>
            </a:lvl1pPr>
          </a:lstStyle>
          <a:p>
            <a:r>
              <a:rPr lang="ja-JP" altLang="en-US"/>
              <a:t>マスタ タイトルの書式設定</a:t>
            </a:r>
          </a:p>
        </p:txBody>
      </p:sp>
      <p:sp>
        <p:nvSpPr>
          <p:cNvPr id="3" name="テキスト プレースホルダ 2"/>
          <p:cNvSpPr>
            <a:spLocks noGrp="1"/>
          </p:cNvSpPr>
          <p:nvPr>
            <p:ph type="body" idx="1"/>
          </p:nvPr>
        </p:nvSpPr>
        <p:spPr>
          <a:xfrm>
            <a:off x="679380" y="2768298"/>
            <a:ext cx="7310422" cy="1428750"/>
          </a:xfrm>
          <a:prstGeom prst="rect">
            <a:avLst/>
          </a:prstGeom>
        </p:spPr>
        <p:txBody>
          <a:bodyPr anchor="b"/>
          <a:lstStyle>
            <a:lvl1pPr marL="0" indent="0">
              <a:buNone/>
              <a:defRPr sz="1881"/>
            </a:lvl1pPr>
            <a:lvl2pPr marL="430042" indent="0">
              <a:buNone/>
              <a:defRPr sz="1693"/>
            </a:lvl2pPr>
            <a:lvl3pPr marL="860085" indent="0">
              <a:buNone/>
              <a:defRPr sz="1505"/>
            </a:lvl3pPr>
            <a:lvl4pPr marL="1290127" indent="0">
              <a:buNone/>
              <a:defRPr sz="1317"/>
            </a:lvl4pPr>
            <a:lvl5pPr marL="1720169" indent="0">
              <a:buNone/>
              <a:defRPr sz="1317"/>
            </a:lvl5pPr>
            <a:lvl6pPr marL="2150212" indent="0">
              <a:buNone/>
              <a:defRPr sz="1317"/>
            </a:lvl6pPr>
            <a:lvl7pPr marL="2580254" indent="0">
              <a:buNone/>
              <a:defRPr sz="1317"/>
            </a:lvl7pPr>
            <a:lvl8pPr marL="3010296" indent="0">
              <a:buNone/>
              <a:defRPr sz="1317"/>
            </a:lvl8pPr>
            <a:lvl9pPr marL="3440339" indent="0">
              <a:buNone/>
              <a:defRPr sz="1317"/>
            </a:lvl9pPr>
          </a:lstStyle>
          <a:p>
            <a:pPr lvl="0"/>
            <a:r>
              <a:rPr lang="ja-JP" altLang="en-US"/>
              <a:t>マスタ テキストの書式設定</a:t>
            </a:r>
          </a:p>
        </p:txBody>
      </p:sp>
    </p:spTree>
    <p:extLst>
      <p:ext uri="{BB962C8B-B14F-4D97-AF65-F5344CB8AC3E}">
        <p14:creationId xmlns:p14="http://schemas.microsoft.com/office/powerpoint/2010/main" val="383936338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30025" y="1524000"/>
            <a:ext cx="3798553" cy="4310441"/>
          </a:xfrm>
          <a:prstGeom prst="rect">
            <a:avLst/>
          </a:prstGeom>
        </p:spPr>
        <p:txBody>
          <a:bodyPr/>
          <a:lstStyle>
            <a:lvl1pPr>
              <a:defRPr sz="2634"/>
            </a:lvl1pPr>
            <a:lvl2pPr>
              <a:defRPr sz="2257"/>
            </a:lvl2pPr>
            <a:lvl3pPr>
              <a:defRPr sz="1881"/>
            </a:lvl3pPr>
            <a:lvl4pPr>
              <a:defRPr sz="1693"/>
            </a:lvl4pPr>
            <a:lvl5pPr>
              <a:defRPr sz="1693"/>
            </a:lvl5pPr>
            <a:lvl6pPr>
              <a:defRPr sz="1693"/>
            </a:lvl6pPr>
            <a:lvl7pPr>
              <a:defRPr sz="1693"/>
            </a:lvl7pPr>
            <a:lvl8pPr>
              <a:defRPr sz="1693"/>
            </a:lvl8pPr>
            <a:lvl9pPr>
              <a:defRPr sz="169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371919" y="1524000"/>
            <a:ext cx="3798553" cy="4310441"/>
          </a:xfrm>
          <a:prstGeom prst="rect">
            <a:avLst/>
          </a:prstGeom>
        </p:spPr>
        <p:txBody>
          <a:bodyPr/>
          <a:lstStyle>
            <a:lvl1pPr>
              <a:defRPr sz="2634"/>
            </a:lvl1pPr>
            <a:lvl2pPr>
              <a:defRPr sz="2257"/>
            </a:lvl2pPr>
            <a:lvl3pPr>
              <a:defRPr sz="1881"/>
            </a:lvl3pPr>
            <a:lvl4pPr>
              <a:defRPr sz="1693"/>
            </a:lvl4pPr>
            <a:lvl5pPr>
              <a:defRPr sz="1693"/>
            </a:lvl5pPr>
            <a:lvl6pPr>
              <a:defRPr sz="1693"/>
            </a:lvl6pPr>
            <a:lvl7pPr>
              <a:defRPr sz="1693"/>
            </a:lvl7pPr>
            <a:lvl8pPr>
              <a:defRPr sz="1693"/>
            </a:lvl8pPr>
            <a:lvl9pPr>
              <a:defRPr sz="169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60092892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30025" y="261560"/>
            <a:ext cx="7740447" cy="1088571"/>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30025" y="1462012"/>
            <a:ext cx="3800046" cy="609297"/>
          </a:xfrm>
          <a:prstGeom prst="rect">
            <a:avLst/>
          </a:prstGeom>
        </p:spPr>
        <p:txBody>
          <a:bodyPr anchor="b"/>
          <a:lstStyle>
            <a:lvl1pPr marL="0" indent="0">
              <a:buNone/>
              <a:defRPr sz="2257" b="1"/>
            </a:lvl1pPr>
            <a:lvl2pPr marL="430042" indent="0">
              <a:buNone/>
              <a:defRPr sz="1881" b="1"/>
            </a:lvl2pPr>
            <a:lvl3pPr marL="860085" indent="0">
              <a:buNone/>
              <a:defRPr sz="1693" b="1"/>
            </a:lvl3pPr>
            <a:lvl4pPr marL="1290127" indent="0">
              <a:buNone/>
              <a:defRPr sz="1505" b="1"/>
            </a:lvl4pPr>
            <a:lvl5pPr marL="1720169" indent="0">
              <a:buNone/>
              <a:defRPr sz="1505" b="1"/>
            </a:lvl5pPr>
            <a:lvl6pPr marL="2150212" indent="0">
              <a:buNone/>
              <a:defRPr sz="1505" b="1"/>
            </a:lvl6pPr>
            <a:lvl7pPr marL="2580254" indent="0">
              <a:buNone/>
              <a:defRPr sz="1505" b="1"/>
            </a:lvl7pPr>
            <a:lvl8pPr marL="3010296" indent="0">
              <a:buNone/>
              <a:defRPr sz="1505" b="1"/>
            </a:lvl8pPr>
            <a:lvl9pPr marL="3440339" indent="0">
              <a:buNone/>
              <a:defRPr sz="1505"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30025" y="2071310"/>
            <a:ext cx="3800046" cy="3763131"/>
          </a:xfrm>
          <a:prstGeom prst="rect">
            <a:avLst/>
          </a:prstGeom>
        </p:spPr>
        <p:txBody>
          <a:bodyPr/>
          <a:lstStyle>
            <a:lvl1pPr>
              <a:defRPr sz="2257"/>
            </a:lvl1pPr>
            <a:lvl2pPr>
              <a:defRPr sz="1881"/>
            </a:lvl2pPr>
            <a:lvl3pPr>
              <a:defRPr sz="1693"/>
            </a:lvl3pPr>
            <a:lvl4pPr>
              <a:defRPr sz="1505"/>
            </a:lvl4pPr>
            <a:lvl5pPr>
              <a:defRPr sz="1505"/>
            </a:lvl5pPr>
            <a:lvl6pPr>
              <a:defRPr sz="1505"/>
            </a:lvl6pPr>
            <a:lvl7pPr>
              <a:defRPr sz="1505"/>
            </a:lvl7pPr>
            <a:lvl8pPr>
              <a:defRPr sz="1505"/>
            </a:lvl8pPr>
            <a:lvl9pPr>
              <a:defRPr sz="1505"/>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368933" y="1462012"/>
            <a:ext cx="3801539" cy="609297"/>
          </a:xfrm>
          <a:prstGeom prst="rect">
            <a:avLst/>
          </a:prstGeom>
        </p:spPr>
        <p:txBody>
          <a:bodyPr anchor="b"/>
          <a:lstStyle>
            <a:lvl1pPr marL="0" indent="0">
              <a:buNone/>
              <a:defRPr sz="2257" b="1"/>
            </a:lvl1pPr>
            <a:lvl2pPr marL="430042" indent="0">
              <a:buNone/>
              <a:defRPr sz="1881" b="1"/>
            </a:lvl2pPr>
            <a:lvl3pPr marL="860085" indent="0">
              <a:buNone/>
              <a:defRPr sz="1693" b="1"/>
            </a:lvl3pPr>
            <a:lvl4pPr marL="1290127" indent="0">
              <a:buNone/>
              <a:defRPr sz="1505" b="1"/>
            </a:lvl4pPr>
            <a:lvl5pPr marL="1720169" indent="0">
              <a:buNone/>
              <a:defRPr sz="1505" b="1"/>
            </a:lvl5pPr>
            <a:lvl6pPr marL="2150212" indent="0">
              <a:buNone/>
              <a:defRPr sz="1505" b="1"/>
            </a:lvl6pPr>
            <a:lvl7pPr marL="2580254" indent="0">
              <a:buNone/>
              <a:defRPr sz="1505" b="1"/>
            </a:lvl7pPr>
            <a:lvl8pPr marL="3010296" indent="0">
              <a:buNone/>
              <a:defRPr sz="1505" b="1"/>
            </a:lvl8pPr>
            <a:lvl9pPr marL="3440339" indent="0">
              <a:buNone/>
              <a:defRPr sz="1505"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368933" y="2071310"/>
            <a:ext cx="3801539" cy="3763131"/>
          </a:xfrm>
          <a:prstGeom prst="rect">
            <a:avLst/>
          </a:prstGeom>
        </p:spPr>
        <p:txBody>
          <a:bodyPr/>
          <a:lstStyle>
            <a:lvl1pPr>
              <a:defRPr sz="2257"/>
            </a:lvl1pPr>
            <a:lvl2pPr>
              <a:defRPr sz="1881"/>
            </a:lvl2pPr>
            <a:lvl3pPr>
              <a:defRPr sz="1693"/>
            </a:lvl3pPr>
            <a:lvl4pPr>
              <a:defRPr sz="1505"/>
            </a:lvl4pPr>
            <a:lvl5pPr>
              <a:defRPr sz="1505"/>
            </a:lvl5pPr>
            <a:lvl6pPr>
              <a:defRPr sz="1505"/>
            </a:lvl6pPr>
            <a:lvl7pPr>
              <a:defRPr sz="1505"/>
            </a:lvl7pPr>
            <a:lvl8pPr>
              <a:defRPr sz="1505"/>
            </a:lvl8pPr>
            <a:lvl9pPr>
              <a:defRPr sz="1505"/>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4996487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58739106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27560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0025" y="260048"/>
            <a:ext cx="2829504" cy="1106714"/>
          </a:xfrm>
        </p:spPr>
        <p:txBody>
          <a:bodyPr anchor="b"/>
          <a:lstStyle>
            <a:lvl1pPr algn="l">
              <a:defRPr sz="1881" b="1"/>
            </a:lvl1pPr>
          </a:lstStyle>
          <a:p>
            <a:r>
              <a:rPr lang="ja-JP" altLang="en-US"/>
              <a:t>マスタ タイトルの書式設定</a:t>
            </a:r>
          </a:p>
        </p:txBody>
      </p:sp>
      <p:sp>
        <p:nvSpPr>
          <p:cNvPr id="3" name="コンテンツ プレースホルダ 2"/>
          <p:cNvSpPr>
            <a:spLocks noGrp="1"/>
          </p:cNvSpPr>
          <p:nvPr>
            <p:ph idx="1"/>
          </p:nvPr>
        </p:nvSpPr>
        <p:spPr>
          <a:xfrm>
            <a:off x="3362555" y="260048"/>
            <a:ext cx="4807916" cy="5574393"/>
          </a:xfrm>
          <a:prstGeom prst="rect">
            <a:avLst/>
          </a:prstGeom>
        </p:spPr>
        <p:txBody>
          <a:bodyPr/>
          <a:lstStyle>
            <a:lvl1pPr>
              <a:defRPr sz="3010"/>
            </a:lvl1pPr>
            <a:lvl2pPr>
              <a:defRPr sz="2634"/>
            </a:lvl2pPr>
            <a:lvl3pPr>
              <a:defRPr sz="2257"/>
            </a:lvl3pPr>
            <a:lvl4pPr>
              <a:defRPr sz="1881"/>
            </a:lvl4pPr>
            <a:lvl5pPr>
              <a:defRPr sz="1881"/>
            </a:lvl5pPr>
            <a:lvl6pPr>
              <a:defRPr sz="1881"/>
            </a:lvl6pPr>
            <a:lvl7pPr>
              <a:defRPr sz="1881"/>
            </a:lvl7pPr>
            <a:lvl8pPr>
              <a:defRPr sz="1881"/>
            </a:lvl8pPr>
            <a:lvl9pPr>
              <a:defRPr sz="188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30025" y="1366762"/>
            <a:ext cx="2829504" cy="4467679"/>
          </a:xfrm>
          <a:prstGeom prst="rect">
            <a:avLst/>
          </a:prstGeom>
        </p:spPr>
        <p:txBody>
          <a:bodyPr/>
          <a:lstStyle>
            <a:lvl1pPr marL="0" indent="0">
              <a:buNone/>
              <a:defRPr sz="1317"/>
            </a:lvl1pPr>
            <a:lvl2pPr marL="430042" indent="0">
              <a:buNone/>
              <a:defRPr sz="1129"/>
            </a:lvl2pPr>
            <a:lvl3pPr marL="860085" indent="0">
              <a:buNone/>
              <a:defRPr sz="941"/>
            </a:lvl3pPr>
            <a:lvl4pPr marL="1290127" indent="0">
              <a:buNone/>
              <a:defRPr sz="847"/>
            </a:lvl4pPr>
            <a:lvl5pPr marL="1720169" indent="0">
              <a:buNone/>
              <a:defRPr sz="847"/>
            </a:lvl5pPr>
            <a:lvl6pPr marL="2150212" indent="0">
              <a:buNone/>
              <a:defRPr sz="847"/>
            </a:lvl6pPr>
            <a:lvl7pPr marL="2580254" indent="0">
              <a:buNone/>
              <a:defRPr sz="847"/>
            </a:lvl7pPr>
            <a:lvl8pPr marL="3010296" indent="0">
              <a:buNone/>
              <a:defRPr sz="847"/>
            </a:lvl8pPr>
            <a:lvl9pPr marL="3440339" indent="0">
              <a:buNone/>
              <a:defRPr sz="847"/>
            </a:lvl9pPr>
          </a:lstStyle>
          <a:p>
            <a:pPr lvl="0"/>
            <a:r>
              <a:rPr lang="ja-JP" altLang="en-US"/>
              <a:t>マスタ テキストの書式設定</a:t>
            </a:r>
          </a:p>
        </p:txBody>
      </p:sp>
    </p:spTree>
    <p:extLst>
      <p:ext uri="{BB962C8B-B14F-4D97-AF65-F5344CB8AC3E}">
        <p14:creationId xmlns:p14="http://schemas.microsoft.com/office/powerpoint/2010/main" val="53390277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685757" y="4572000"/>
            <a:ext cx="5160298" cy="539750"/>
          </a:xfrm>
        </p:spPr>
        <p:txBody>
          <a:bodyPr anchor="b"/>
          <a:lstStyle>
            <a:lvl1pPr algn="l">
              <a:defRPr sz="1881" b="1"/>
            </a:lvl1pPr>
          </a:lstStyle>
          <a:p>
            <a:r>
              <a:rPr lang="ja-JP" altLang="en-US"/>
              <a:t>マスタ タイトルの書式設定</a:t>
            </a:r>
          </a:p>
        </p:txBody>
      </p:sp>
      <p:sp>
        <p:nvSpPr>
          <p:cNvPr id="3" name="図プレースホルダ 2"/>
          <p:cNvSpPr>
            <a:spLocks noGrp="1"/>
          </p:cNvSpPr>
          <p:nvPr>
            <p:ph type="pic" idx="1"/>
          </p:nvPr>
        </p:nvSpPr>
        <p:spPr>
          <a:xfrm>
            <a:off x="1685757" y="583595"/>
            <a:ext cx="5160298" cy="3918857"/>
          </a:xfrm>
          <a:prstGeom prst="rect">
            <a:avLst/>
          </a:prstGeom>
        </p:spPr>
        <p:txBody>
          <a:bodyPr/>
          <a:lstStyle>
            <a:lvl1pPr marL="0" indent="0">
              <a:buNone/>
              <a:defRPr sz="3010"/>
            </a:lvl1pPr>
            <a:lvl2pPr marL="430042" indent="0">
              <a:buNone/>
              <a:defRPr sz="2634"/>
            </a:lvl2pPr>
            <a:lvl3pPr marL="860085" indent="0">
              <a:buNone/>
              <a:defRPr sz="2257"/>
            </a:lvl3pPr>
            <a:lvl4pPr marL="1290127" indent="0">
              <a:buNone/>
              <a:defRPr sz="1881"/>
            </a:lvl4pPr>
            <a:lvl5pPr marL="1720169" indent="0">
              <a:buNone/>
              <a:defRPr sz="1881"/>
            </a:lvl5pPr>
            <a:lvl6pPr marL="2150212" indent="0">
              <a:buNone/>
              <a:defRPr sz="1881"/>
            </a:lvl6pPr>
            <a:lvl7pPr marL="2580254" indent="0">
              <a:buNone/>
              <a:defRPr sz="1881"/>
            </a:lvl7pPr>
            <a:lvl8pPr marL="3010296" indent="0">
              <a:buNone/>
              <a:defRPr sz="1881"/>
            </a:lvl8pPr>
            <a:lvl9pPr marL="3440339" indent="0">
              <a:buNone/>
              <a:defRPr sz="1881"/>
            </a:lvl9pPr>
          </a:lstStyle>
          <a:p>
            <a:pPr lvl="0"/>
            <a:endParaRPr lang="ja-JP" altLang="en-US" noProof="0"/>
          </a:p>
        </p:txBody>
      </p:sp>
      <p:sp>
        <p:nvSpPr>
          <p:cNvPr id="4" name="テキスト プレースホルダ 3"/>
          <p:cNvSpPr>
            <a:spLocks noGrp="1"/>
          </p:cNvSpPr>
          <p:nvPr>
            <p:ph type="body" sz="half" idx="2"/>
          </p:nvPr>
        </p:nvSpPr>
        <p:spPr>
          <a:xfrm>
            <a:off x="1685757" y="5111751"/>
            <a:ext cx="5160298" cy="766535"/>
          </a:xfrm>
          <a:prstGeom prst="rect">
            <a:avLst/>
          </a:prstGeom>
        </p:spPr>
        <p:txBody>
          <a:bodyPr/>
          <a:lstStyle>
            <a:lvl1pPr marL="0" indent="0">
              <a:buNone/>
              <a:defRPr sz="1317"/>
            </a:lvl1pPr>
            <a:lvl2pPr marL="430042" indent="0">
              <a:buNone/>
              <a:defRPr sz="1129"/>
            </a:lvl2pPr>
            <a:lvl3pPr marL="860085" indent="0">
              <a:buNone/>
              <a:defRPr sz="941"/>
            </a:lvl3pPr>
            <a:lvl4pPr marL="1290127" indent="0">
              <a:buNone/>
              <a:defRPr sz="847"/>
            </a:lvl4pPr>
            <a:lvl5pPr marL="1720169" indent="0">
              <a:buNone/>
              <a:defRPr sz="847"/>
            </a:lvl5pPr>
            <a:lvl6pPr marL="2150212" indent="0">
              <a:buNone/>
              <a:defRPr sz="847"/>
            </a:lvl6pPr>
            <a:lvl7pPr marL="2580254" indent="0">
              <a:buNone/>
              <a:defRPr sz="847"/>
            </a:lvl7pPr>
            <a:lvl8pPr marL="3010296" indent="0">
              <a:buNone/>
              <a:defRPr sz="847"/>
            </a:lvl8pPr>
            <a:lvl9pPr marL="3440339" indent="0">
              <a:buNone/>
              <a:defRPr sz="847"/>
            </a:lvl9pPr>
          </a:lstStyle>
          <a:p>
            <a:pPr lvl="0"/>
            <a:r>
              <a:rPr lang="ja-JP" altLang="en-US"/>
              <a:t>マスタ テキストの書式設定</a:t>
            </a:r>
          </a:p>
        </p:txBody>
      </p:sp>
    </p:spTree>
    <p:extLst>
      <p:ext uri="{BB962C8B-B14F-4D97-AF65-F5344CB8AC3E}">
        <p14:creationId xmlns:p14="http://schemas.microsoft.com/office/powerpoint/2010/main" val="83910912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jpe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7">
            <a:extLst>
              <a:ext uri="{FF2B5EF4-FFF2-40B4-BE49-F238E27FC236}">
                <a16:creationId xmlns:a16="http://schemas.microsoft.com/office/drawing/2014/main" id="{C684513E-386B-42D5-96E4-59BCEDA008D9}"/>
              </a:ext>
            </a:extLst>
          </p:cNvPr>
          <p:cNvSpPr>
            <a:spLocks noChangeArrowheads="1"/>
          </p:cNvSpPr>
          <p:nvPr/>
        </p:nvSpPr>
        <p:spPr bwMode="auto">
          <a:xfrm>
            <a:off x="0" y="0"/>
            <a:ext cx="9144000" cy="3429000"/>
          </a:xfrm>
          <a:prstGeom prst="rect">
            <a:avLst/>
          </a:prstGeom>
          <a:solidFill>
            <a:srgbClr val="3B8DC0"/>
          </a:solidFill>
          <a:ln>
            <a:noFill/>
          </a:ln>
        </p:spPr>
        <p:txBody>
          <a:bodyPr wrap="none" lIns="90950" tIns="45475" rIns="90950" bIns="45475" anchor="ctr"/>
          <a:lstStyle>
            <a:lvl1pPr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1pPr>
            <a:lvl2pPr marL="785813" indent="-301625"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2pPr>
            <a:lvl3pPr marL="1208088" indent="-241300"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3pPr>
            <a:lvl4pPr marL="1692275" indent="-241300"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4pPr>
            <a:lvl5pPr marL="2176463" indent="-242888"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5pPr>
            <a:lvl6pPr marL="26336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6pPr>
            <a:lvl7pPr marL="30908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7pPr>
            <a:lvl8pPr marL="35480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8pPr>
            <a:lvl9pPr marL="40052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9pPr>
          </a:lstStyle>
          <a:p>
            <a:pPr eaLnBrk="1" hangingPunct="1">
              <a:defRPr/>
            </a:pPr>
            <a:endParaRPr lang="ja-JP" altLang="en-US" sz="1787" i="1">
              <a:latin typeface="Arial" panose="020B0604020202020204" pitchFamily="34" charset="0"/>
              <a:ea typeface="ＭＳ Ｐゴシック" panose="020B0600070205080204" pitchFamily="50" charset="-128"/>
            </a:endParaRPr>
          </a:p>
        </p:txBody>
      </p:sp>
      <p:sp>
        <p:nvSpPr>
          <p:cNvPr id="1036" name="Rectangle 12">
            <a:extLst>
              <a:ext uri="{FF2B5EF4-FFF2-40B4-BE49-F238E27FC236}">
                <a16:creationId xmlns:a16="http://schemas.microsoft.com/office/drawing/2014/main" id="{D3EEBC53-0753-40A4-8A52-08FC53093432}"/>
              </a:ext>
            </a:extLst>
          </p:cNvPr>
          <p:cNvSpPr>
            <a:spLocks noChangeArrowheads="1"/>
          </p:cNvSpPr>
          <p:nvPr/>
        </p:nvSpPr>
        <p:spPr bwMode="auto">
          <a:xfrm>
            <a:off x="7596188" y="0"/>
            <a:ext cx="1547812" cy="3429000"/>
          </a:xfrm>
          <a:prstGeom prst="rect">
            <a:avLst/>
          </a:prstGeom>
          <a:solidFill>
            <a:srgbClr val="B3DD3D"/>
          </a:solidFill>
          <a:ln>
            <a:noFill/>
          </a:ln>
        </p:spPr>
        <p:txBody>
          <a:bodyPr wrap="none" lIns="90950" tIns="45475" rIns="90950" bIns="45475" anchor="ctr"/>
          <a:lstStyle>
            <a:lvl1pPr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1pPr>
            <a:lvl2pPr marL="785813" indent="-301625"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2pPr>
            <a:lvl3pPr marL="1208088" indent="-241300"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3pPr>
            <a:lvl4pPr marL="1692275" indent="-241300"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4pPr>
            <a:lvl5pPr marL="2176463" indent="-242888"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5pPr>
            <a:lvl6pPr marL="26336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6pPr>
            <a:lvl7pPr marL="30908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7pPr>
            <a:lvl8pPr marL="35480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8pPr>
            <a:lvl9pPr marL="40052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9pPr>
          </a:lstStyle>
          <a:p>
            <a:pPr eaLnBrk="1" hangingPunct="1">
              <a:defRPr/>
            </a:pPr>
            <a:endParaRPr lang="ja-JP" altLang="en-US" sz="1787" i="1">
              <a:latin typeface="Arial" panose="020B0604020202020204" pitchFamily="34" charset="0"/>
              <a:ea typeface="ＭＳ Ｐゴシック" panose="020B0600070205080204" pitchFamily="50" charset="-128"/>
            </a:endParaRPr>
          </a:p>
        </p:txBody>
      </p:sp>
      <p:sp>
        <p:nvSpPr>
          <p:cNvPr id="1028" name="Rectangle 10">
            <a:extLst>
              <a:ext uri="{FF2B5EF4-FFF2-40B4-BE49-F238E27FC236}">
                <a16:creationId xmlns:a16="http://schemas.microsoft.com/office/drawing/2014/main" id="{78AB6E88-E762-42DB-BB02-05533BE9A97A}"/>
              </a:ext>
            </a:extLst>
          </p:cNvPr>
          <p:cNvSpPr>
            <a:spLocks noGrp="1" noChangeArrowheads="1"/>
          </p:cNvSpPr>
          <p:nvPr>
            <p:ph type="title"/>
          </p:nvPr>
        </p:nvSpPr>
        <p:spPr bwMode="auto">
          <a:xfrm>
            <a:off x="457200" y="2492375"/>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98" tIns="48349" rIns="96698" bIns="48349" numCol="1" anchor="ctr" anchorCtr="0" compatLnSpc="1">
            <a:prstTxWarp prst="textNoShape">
              <a:avLst/>
            </a:prstTxWarp>
          </a:bodyPr>
          <a:lstStyle/>
          <a:p>
            <a:pPr lvl="0"/>
            <a:r>
              <a:rPr lang="ja-JP" altLang="en-US"/>
              <a:t>マスタ タイトルの書式設定</a:t>
            </a:r>
          </a:p>
        </p:txBody>
      </p:sp>
      <p:pic>
        <p:nvPicPr>
          <p:cNvPr id="1029" name="図 4">
            <a:extLst>
              <a:ext uri="{FF2B5EF4-FFF2-40B4-BE49-F238E27FC236}">
                <a16:creationId xmlns:a16="http://schemas.microsoft.com/office/drawing/2014/main" id="{36F4B7BA-0F07-4471-A134-26119495B13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85113" y="6291263"/>
            <a:ext cx="125888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図 4">
            <a:extLst>
              <a:ext uri="{FF2B5EF4-FFF2-40B4-BE49-F238E27FC236}">
                <a16:creationId xmlns:a16="http://schemas.microsoft.com/office/drawing/2014/main" id="{0C2D195A-208F-4495-B0E0-708658CA280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89875" y="6361113"/>
            <a:ext cx="12573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42" r:id="rId12"/>
  </p:sldLayoutIdLst>
  <p:transition spd="slow">
    <p:push dir="u"/>
  </p:transition>
  <p:hf hdr="0" ftr="0" dt="0"/>
  <p:txStyles>
    <p:titleStyle>
      <a:lvl1pPr algn="l" defTabSz="908050" rtl="0" eaLnBrk="0" fontAlgn="base" hangingPunct="0">
        <a:spcBef>
          <a:spcPct val="0"/>
        </a:spcBef>
        <a:spcAft>
          <a:spcPct val="0"/>
        </a:spcAft>
        <a:defRPr kumimoji="1" sz="2300" b="1">
          <a:solidFill>
            <a:schemeClr val="bg1"/>
          </a:solidFill>
          <a:latin typeface="+mj-lt"/>
          <a:ea typeface="+mj-ea"/>
          <a:cs typeface="+mj-cs"/>
        </a:defRPr>
      </a:lvl1pPr>
      <a:lvl2pPr algn="l" defTabSz="908050" rtl="0" eaLnBrk="0" fontAlgn="base" hangingPunct="0">
        <a:spcBef>
          <a:spcPct val="0"/>
        </a:spcBef>
        <a:spcAft>
          <a:spcPct val="0"/>
        </a:spcAft>
        <a:defRPr kumimoji="1" sz="2300" b="1">
          <a:solidFill>
            <a:schemeClr val="bg1"/>
          </a:solidFill>
          <a:latin typeface="ＭＳ ゴシック" pitchFamily="49" charset="-128"/>
          <a:ea typeface="ＭＳ ゴシック" pitchFamily="49" charset="-128"/>
        </a:defRPr>
      </a:lvl2pPr>
      <a:lvl3pPr algn="l" defTabSz="908050" rtl="0" eaLnBrk="0" fontAlgn="base" hangingPunct="0">
        <a:spcBef>
          <a:spcPct val="0"/>
        </a:spcBef>
        <a:spcAft>
          <a:spcPct val="0"/>
        </a:spcAft>
        <a:defRPr kumimoji="1" sz="2300" b="1">
          <a:solidFill>
            <a:schemeClr val="bg1"/>
          </a:solidFill>
          <a:latin typeface="ＭＳ ゴシック" pitchFamily="49" charset="-128"/>
          <a:ea typeface="ＭＳ ゴシック" pitchFamily="49" charset="-128"/>
        </a:defRPr>
      </a:lvl3pPr>
      <a:lvl4pPr algn="l" defTabSz="908050" rtl="0" eaLnBrk="0" fontAlgn="base" hangingPunct="0">
        <a:spcBef>
          <a:spcPct val="0"/>
        </a:spcBef>
        <a:spcAft>
          <a:spcPct val="0"/>
        </a:spcAft>
        <a:defRPr kumimoji="1" sz="2300" b="1">
          <a:solidFill>
            <a:schemeClr val="bg1"/>
          </a:solidFill>
          <a:latin typeface="ＭＳ ゴシック" pitchFamily="49" charset="-128"/>
          <a:ea typeface="ＭＳ ゴシック" pitchFamily="49" charset="-128"/>
        </a:defRPr>
      </a:lvl4pPr>
      <a:lvl5pPr algn="l" defTabSz="908050" rtl="0" eaLnBrk="0" fontAlgn="base" hangingPunct="0">
        <a:spcBef>
          <a:spcPct val="0"/>
        </a:spcBef>
        <a:spcAft>
          <a:spcPct val="0"/>
        </a:spcAft>
        <a:defRPr kumimoji="1" sz="2300" b="1">
          <a:solidFill>
            <a:schemeClr val="bg1"/>
          </a:solidFill>
          <a:latin typeface="ＭＳ ゴシック" pitchFamily="49" charset="-128"/>
          <a:ea typeface="ＭＳ ゴシック" pitchFamily="49" charset="-128"/>
        </a:defRPr>
      </a:lvl5pPr>
      <a:lvl6pPr marL="430042" algn="l" rtl="0" fontAlgn="base">
        <a:spcBef>
          <a:spcPct val="0"/>
        </a:spcBef>
        <a:spcAft>
          <a:spcPct val="0"/>
        </a:spcAft>
        <a:defRPr kumimoji="1" sz="2257" b="1">
          <a:solidFill>
            <a:schemeClr val="bg1"/>
          </a:solidFill>
          <a:latin typeface="ＭＳ ゴシック" pitchFamily="49" charset="-128"/>
          <a:ea typeface="ＭＳ ゴシック" pitchFamily="49" charset="-128"/>
        </a:defRPr>
      </a:lvl6pPr>
      <a:lvl7pPr marL="860085" algn="l" rtl="0" fontAlgn="base">
        <a:spcBef>
          <a:spcPct val="0"/>
        </a:spcBef>
        <a:spcAft>
          <a:spcPct val="0"/>
        </a:spcAft>
        <a:defRPr kumimoji="1" sz="2257" b="1">
          <a:solidFill>
            <a:schemeClr val="bg1"/>
          </a:solidFill>
          <a:latin typeface="ＭＳ ゴシック" pitchFamily="49" charset="-128"/>
          <a:ea typeface="ＭＳ ゴシック" pitchFamily="49" charset="-128"/>
        </a:defRPr>
      </a:lvl7pPr>
      <a:lvl8pPr marL="1290127" algn="l" rtl="0" fontAlgn="base">
        <a:spcBef>
          <a:spcPct val="0"/>
        </a:spcBef>
        <a:spcAft>
          <a:spcPct val="0"/>
        </a:spcAft>
        <a:defRPr kumimoji="1" sz="2257" b="1">
          <a:solidFill>
            <a:schemeClr val="bg1"/>
          </a:solidFill>
          <a:latin typeface="ＭＳ ゴシック" pitchFamily="49" charset="-128"/>
          <a:ea typeface="ＭＳ ゴシック" pitchFamily="49" charset="-128"/>
        </a:defRPr>
      </a:lvl8pPr>
      <a:lvl9pPr marL="1720169" algn="l" rtl="0" fontAlgn="base">
        <a:spcBef>
          <a:spcPct val="0"/>
        </a:spcBef>
        <a:spcAft>
          <a:spcPct val="0"/>
        </a:spcAft>
        <a:defRPr kumimoji="1" sz="2257" b="1">
          <a:solidFill>
            <a:schemeClr val="bg1"/>
          </a:solidFill>
          <a:latin typeface="ＭＳ ゴシック" pitchFamily="49" charset="-128"/>
          <a:ea typeface="ＭＳ ゴシック" pitchFamily="49" charset="-128"/>
        </a:defRPr>
      </a:lvl9pPr>
    </p:titleStyle>
    <p:bodyStyle>
      <a:lvl1pPr marL="339725" indent="-339725" algn="l" defTabSz="908050" rtl="0" eaLnBrk="0" fontAlgn="base" hangingPunct="0">
        <a:spcBef>
          <a:spcPct val="20000"/>
        </a:spcBef>
        <a:spcAft>
          <a:spcPct val="0"/>
        </a:spcAft>
        <a:defRPr kumimoji="1" sz="700">
          <a:solidFill>
            <a:schemeClr val="bg1"/>
          </a:solidFill>
          <a:latin typeface="+mn-lt"/>
          <a:ea typeface="+mn-ea"/>
          <a:cs typeface="+mn-cs"/>
        </a:defRPr>
      </a:lvl1pPr>
      <a:lvl2pPr marL="738188" indent="-282575" algn="l" defTabSz="908050" rtl="0" eaLnBrk="0" fontAlgn="base" hangingPunct="0">
        <a:spcBef>
          <a:spcPct val="20000"/>
        </a:spcBef>
        <a:spcAft>
          <a:spcPct val="0"/>
        </a:spcAft>
        <a:buChar char="–"/>
        <a:defRPr kumimoji="1" sz="1000">
          <a:solidFill>
            <a:schemeClr val="tx1"/>
          </a:solidFill>
          <a:latin typeface="+mn-lt"/>
          <a:ea typeface="+mn-ea"/>
        </a:defRPr>
      </a:lvl2pPr>
      <a:lvl3pPr marL="1135063" indent="-225425" algn="l" defTabSz="908050" rtl="0" eaLnBrk="0" fontAlgn="base" hangingPunct="0">
        <a:spcBef>
          <a:spcPct val="20000"/>
        </a:spcBef>
        <a:spcAft>
          <a:spcPct val="0"/>
        </a:spcAft>
        <a:buChar char="•"/>
        <a:defRPr kumimoji="1" sz="1000">
          <a:solidFill>
            <a:schemeClr val="tx1"/>
          </a:solidFill>
          <a:latin typeface="+mn-lt"/>
          <a:ea typeface="+mn-ea"/>
        </a:defRPr>
      </a:lvl3pPr>
      <a:lvl4pPr marL="1590675" indent="-225425" algn="l" defTabSz="908050" rtl="0" eaLnBrk="0" fontAlgn="base" hangingPunct="0">
        <a:spcBef>
          <a:spcPct val="20000"/>
        </a:spcBef>
        <a:spcAft>
          <a:spcPct val="0"/>
        </a:spcAft>
        <a:buChar char="–"/>
        <a:defRPr kumimoji="1" sz="1000">
          <a:solidFill>
            <a:schemeClr val="tx1"/>
          </a:solidFill>
          <a:latin typeface="+mn-lt"/>
          <a:ea typeface="+mn-ea"/>
        </a:defRPr>
      </a:lvl4pPr>
      <a:lvl5pPr marL="2046288" indent="-227013" algn="l" defTabSz="908050" rtl="0" eaLnBrk="0" fontAlgn="base" hangingPunct="0">
        <a:spcBef>
          <a:spcPct val="20000"/>
        </a:spcBef>
        <a:spcAft>
          <a:spcPct val="0"/>
        </a:spcAft>
        <a:buChar char="»"/>
        <a:defRPr kumimoji="1" sz="1000">
          <a:solidFill>
            <a:schemeClr val="tx1"/>
          </a:solidFill>
          <a:latin typeface="+mn-lt"/>
          <a:ea typeface="+mn-ea"/>
        </a:defRPr>
      </a:lvl5pPr>
      <a:lvl6pPr marL="2365233" indent="-215021" algn="l" rtl="0" fontAlgn="base">
        <a:spcBef>
          <a:spcPct val="20000"/>
        </a:spcBef>
        <a:spcAft>
          <a:spcPct val="0"/>
        </a:spcAft>
        <a:buChar char="»"/>
        <a:defRPr kumimoji="1" sz="941">
          <a:solidFill>
            <a:schemeClr val="tx1"/>
          </a:solidFill>
          <a:latin typeface="+mn-lt"/>
          <a:ea typeface="+mn-ea"/>
        </a:defRPr>
      </a:lvl6pPr>
      <a:lvl7pPr marL="2795275" indent="-215021" algn="l" rtl="0" fontAlgn="base">
        <a:spcBef>
          <a:spcPct val="20000"/>
        </a:spcBef>
        <a:spcAft>
          <a:spcPct val="0"/>
        </a:spcAft>
        <a:buChar char="»"/>
        <a:defRPr kumimoji="1" sz="941">
          <a:solidFill>
            <a:schemeClr val="tx1"/>
          </a:solidFill>
          <a:latin typeface="+mn-lt"/>
          <a:ea typeface="+mn-ea"/>
        </a:defRPr>
      </a:lvl7pPr>
      <a:lvl8pPr marL="3225317" indent="-215021" algn="l" rtl="0" fontAlgn="base">
        <a:spcBef>
          <a:spcPct val="20000"/>
        </a:spcBef>
        <a:spcAft>
          <a:spcPct val="0"/>
        </a:spcAft>
        <a:buChar char="»"/>
        <a:defRPr kumimoji="1" sz="941">
          <a:solidFill>
            <a:schemeClr val="tx1"/>
          </a:solidFill>
          <a:latin typeface="+mn-lt"/>
          <a:ea typeface="+mn-ea"/>
        </a:defRPr>
      </a:lvl8pPr>
      <a:lvl9pPr marL="3655360" indent="-215021" algn="l" rtl="0" fontAlgn="base">
        <a:spcBef>
          <a:spcPct val="20000"/>
        </a:spcBef>
        <a:spcAft>
          <a:spcPct val="0"/>
        </a:spcAft>
        <a:buChar char="»"/>
        <a:defRPr kumimoji="1" sz="941">
          <a:solidFill>
            <a:schemeClr val="tx1"/>
          </a:solidFill>
          <a:latin typeface="+mn-lt"/>
          <a:ea typeface="+mn-ea"/>
        </a:defRPr>
      </a:lvl9pPr>
    </p:bodyStyle>
    <p:otherStyle>
      <a:defPPr>
        <a:defRPr lang="ja-JP"/>
      </a:defPPr>
      <a:lvl1pPr marL="0" algn="l" defTabSz="860085" rtl="0" eaLnBrk="1" latinLnBrk="0" hangingPunct="1">
        <a:defRPr kumimoji="1" sz="1693" kern="1200">
          <a:solidFill>
            <a:schemeClr val="tx1"/>
          </a:solidFill>
          <a:latin typeface="+mn-lt"/>
          <a:ea typeface="+mn-ea"/>
          <a:cs typeface="+mn-cs"/>
        </a:defRPr>
      </a:lvl1pPr>
      <a:lvl2pPr marL="430042" algn="l" defTabSz="860085" rtl="0" eaLnBrk="1" latinLnBrk="0" hangingPunct="1">
        <a:defRPr kumimoji="1" sz="1693" kern="1200">
          <a:solidFill>
            <a:schemeClr val="tx1"/>
          </a:solidFill>
          <a:latin typeface="+mn-lt"/>
          <a:ea typeface="+mn-ea"/>
          <a:cs typeface="+mn-cs"/>
        </a:defRPr>
      </a:lvl2pPr>
      <a:lvl3pPr marL="860085" algn="l" defTabSz="860085" rtl="0" eaLnBrk="1" latinLnBrk="0" hangingPunct="1">
        <a:defRPr kumimoji="1" sz="1693" kern="1200">
          <a:solidFill>
            <a:schemeClr val="tx1"/>
          </a:solidFill>
          <a:latin typeface="+mn-lt"/>
          <a:ea typeface="+mn-ea"/>
          <a:cs typeface="+mn-cs"/>
        </a:defRPr>
      </a:lvl3pPr>
      <a:lvl4pPr marL="1290127" algn="l" defTabSz="860085" rtl="0" eaLnBrk="1" latinLnBrk="0" hangingPunct="1">
        <a:defRPr kumimoji="1" sz="1693" kern="1200">
          <a:solidFill>
            <a:schemeClr val="tx1"/>
          </a:solidFill>
          <a:latin typeface="+mn-lt"/>
          <a:ea typeface="+mn-ea"/>
          <a:cs typeface="+mn-cs"/>
        </a:defRPr>
      </a:lvl4pPr>
      <a:lvl5pPr marL="1720169" algn="l" defTabSz="860085" rtl="0" eaLnBrk="1" latinLnBrk="0" hangingPunct="1">
        <a:defRPr kumimoji="1" sz="1693" kern="1200">
          <a:solidFill>
            <a:schemeClr val="tx1"/>
          </a:solidFill>
          <a:latin typeface="+mn-lt"/>
          <a:ea typeface="+mn-ea"/>
          <a:cs typeface="+mn-cs"/>
        </a:defRPr>
      </a:lvl5pPr>
      <a:lvl6pPr marL="2150212" algn="l" defTabSz="860085" rtl="0" eaLnBrk="1" latinLnBrk="0" hangingPunct="1">
        <a:defRPr kumimoji="1" sz="1693" kern="1200">
          <a:solidFill>
            <a:schemeClr val="tx1"/>
          </a:solidFill>
          <a:latin typeface="+mn-lt"/>
          <a:ea typeface="+mn-ea"/>
          <a:cs typeface="+mn-cs"/>
        </a:defRPr>
      </a:lvl6pPr>
      <a:lvl7pPr marL="2580254" algn="l" defTabSz="860085" rtl="0" eaLnBrk="1" latinLnBrk="0" hangingPunct="1">
        <a:defRPr kumimoji="1" sz="1693" kern="1200">
          <a:solidFill>
            <a:schemeClr val="tx1"/>
          </a:solidFill>
          <a:latin typeface="+mn-lt"/>
          <a:ea typeface="+mn-ea"/>
          <a:cs typeface="+mn-cs"/>
        </a:defRPr>
      </a:lvl7pPr>
      <a:lvl8pPr marL="3010296" algn="l" defTabSz="860085" rtl="0" eaLnBrk="1" latinLnBrk="0" hangingPunct="1">
        <a:defRPr kumimoji="1" sz="1693" kern="1200">
          <a:solidFill>
            <a:schemeClr val="tx1"/>
          </a:solidFill>
          <a:latin typeface="+mn-lt"/>
          <a:ea typeface="+mn-ea"/>
          <a:cs typeface="+mn-cs"/>
        </a:defRPr>
      </a:lvl8pPr>
      <a:lvl9pPr marL="3440339" algn="l" defTabSz="860085" rtl="0" eaLnBrk="1" latinLnBrk="0" hangingPunct="1">
        <a:defRPr kumimoji="1" sz="169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53" name="Rectangle 9">
            <a:extLst>
              <a:ext uri="{FF2B5EF4-FFF2-40B4-BE49-F238E27FC236}">
                <a16:creationId xmlns:a16="http://schemas.microsoft.com/office/drawing/2014/main" id="{9634FC28-58A7-47E7-8A3E-85471274188D}"/>
              </a:ext>
            </a:extLst>
          </p:cNvPr>
          <p:cNvSpPr>
            <a:spLocks noChangeArrowheads="1"/>
          </p:cNvSpPr>
          <p:nvPr/>
        </p:nvSpPr>
        <p:spPr bwMode="auto">
          <a:xfrm>
            <a:off x="0" y="0"/>
            <a:ext cx="9144000" cy="547688"/>
          </a:xfrm>
          <a:prstGeom prst="rect">
            <a:avLst/>
          </a:prstGeom>
          <a:solidFill>
            <a:srgbClr val="3B8DC0"/>
          </a:solidFill>
          <a:ln>
            <a:noFill/>
          </a:ln>
        </p:spPr>
        <p:txBody>
          <a:bodyPr wrap="none" lIns="90950" tIns="45475" rIns="90950" bIns="45475" anchor="ctr"/>
          <a:lstStyle>
            <a:lvl1pPr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1pPr>
            <a:lvl2pPr marL="785813" indent="-301625"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2pPr>
            <a:lvl3pPr marL="1208088" indent="-241300"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3pPr>
            <a:lvl4pPr marL="1692275" indent="-241300"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4pPr>
            <a:lvl5pPr marL="2176463" indent="-242888" algn="ctr" defTabSz="966788">
              <a:spcBef>
                <a:spcPct val="0"/>
              </a:spcBef>
              <a:defRPr kumimoji="1" sz="2800">
                <a:solidFill>
                  <a:schemeClr val="tx1"/>
                </a:solidFill>
                <a:latin typeface="Times New Roman" panose="02020603050405020304" pitchFamily="18" charset="0"/>
                <a:ea typeface="メイリオ" panose="020B0604030504040204" pitchFamily="50" charset="-128"/>
              </a:defRPr>
            </a:lvl5pPr>
            <a:lvl6pPr marL="26336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6pPr>
            <a:lvl7pPr marL="30908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7pPr>
            <a:lvl8pPr marL="35480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8pPr>
            <a:lvl9pPr marL="4005263" indent="-242888" algn="ctr" defTabSz="966788" eaLnBrk="0" fontAlgn="base" hangingPunct="0">
              <a:spcBef>
                <a:spcPct val="0"/>
              </a:spcBef>
              <a:spcAft>
                <a:spcPct val="0"/>
              </a:spcAft>
              <a:defRPr kumimoji="1" sz="2800">
                <a:solidFill>
                  <a:schemeClr val="tx1"/>
                </a:solidFill>
                <a:latin typeface="Times New Roman" panose="02020603050405020304" pitchFamily="18" charset="0"/>
                <a:ea typeface="メイリオ" panose="020B0604030504040204" pitchFamily="50" charset="-128"/>
              </a:defRPr>
            </a:lvl9pPr>
          </a:lstStyle>
          <a:p>
            <a:pPr eaLnBrk="1" hangingPunct="1">
              <a:defRPr/>
            </a:pPr>
            <a:endParaRPr lang="ja-JP" altLang="en-US" sz="1787" i="1">
              <a:latin typeface="Arial" panose="020B0604020202020204" pitchFamily="34" charset="0"/>
              <a:ea typeface="ＭＳ Ｐゴシック" panose="020B0600070205080204" pitchFamily="50" charset="-128"/>
            </a:endParaRPr>
          </a:p>
        </p:txBody>
      </p:sp>
      <p:sp>
        <p:nvSpPr>
          <p:cNvPr id="2051" name="Rectangle 2">
            <a:extLst>
              <a:ext uri="{FF2B5EF4-FFF2-40B4-BE49-F238E27FC236}">
                <a16:creationId xmlns:a16="http://schemas.microsoft.com/office/drawing/2014/main" id="{141D85C1-ED4C-46EC-9ED4-125C63AAFD8A}"/>
              </a:ext>
            </a:extLst>
          </p:cNvPr>
          <p:cNvSpPr>
            <a:spLocks noGrp="1" noChangeArrowheads="1"/>
          </p:cNvSpPr>
          <p:nvPr>
            <p:ph type="title"/>
          </p:nvPr>
        </p:nvSpPr>
        <p:spPr bwMode="auto">
          <a:xfrm>
            <a:off x="428625" y="101600"/>
            <a:ext cx="82296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98" tIns="48349" rIns="96698" bIns="48349" numCol="1" anchor="ctr" anchorCtr="0" compatLnSpc="1">
            <a:prstTxWarp prst="textNoShape">
              <a:avLst/>
            </a:prstTxWarp>
          </a:bodyPr>
          <a:lstStyle/>
          <a:p>
            <a:pPr lvl="0"/>
            <a:r>
              <a:rPr lang="ja-JP" altLang="en-US"/>
              <a:t>マスタ タイトルの書式設定</a:t>
            </a:r>
          </a:p>
        </p:txBody>
      </p:sp>
      <p:sp>
        <p:nvSpPr>
          <p:cNvPr id="2052" name="Rectangle 8">
            <a:extLst>
              <a:ext uri="{FF2B5EF4-FFF2-40B4-BE49-F238E27FC236}">
                <a16:creationId xmlns:a16="http://schemas.microsoft.com/office/drawing/2014/main" id="{1EB39A30-E962-4CEE-BAD0-A320538C4B0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98" tIns="48349" rIns="96698" bIns="48349" numCol="1" anchor="t" anchorCtr="0" compatLnSpc="1">
            <a:prstTxWarp prst="textNoShape">
              <a:avLst/>
            </a:prstTxWarp>
          </a:bodyPr>
          <a:lstStyle/>
          <a:p>
            <a:pPr lvl="0"/>
            <a:r>
              <a:rPr lang="ja-JP" altLang="en-US"/>
              <a:t>マスタ テキストの書式設定</a:t>
            </a:r>
          </a:p>
        </p:txBody>
      </p:sp>
      <p:pic>
        <p:nvPicPr>
          <p:cNvPr id="2053" name="図 4">
            <a:extLst>
              <a:ext uri="{FF2B5EF4-FFF2-40B4-BE49-F238E27FC236}">
                <a16:creationId xmlns:a16="http://schemas.microsoft.com/office/drawing/2014/main" id="{7543C318-44A5-4375-ADA6-2C9AA3C890F4}"/>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885113" y="6372225"/>
            <a:ext cx="12588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9">
            <a:extLst>
              <a:ext uri="{FF2B5EF4-FFF2-40B4-BE49-F238E27FC236}">
                <a16:creationId xmlns:a16="http://schemas.microsoft.com/office/drawing/2014/main" id="{EEC13F17-999F-4DE7-9A49-5F73660D27F4}"/>
              </a:ext>
            </a:extLst>
          </p:cNvPr>
          <p:cNvSpPr>
            <a:spLocks noChangeArrowheads="1"/>
          </p:cNvSpPr>
          <p:nvPr userDrawn="1"/>
        </p:nvSpPr>
        <p:spPr bwMode="auto">
          <a:xfrm>
            <a:off x="2328863" y="3101975"/>
            <a:ext cx="185737" cy="3698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defRPr/>
            </a:pPr>
            <a:endParaRPr lang="ja-JP" altLang="en-US"/>
          </a:p>
        </p:txBody>
      </p:sp>
      <p:sp>
        <p:nvSpPr>
          <p:cNvPr id="2059" name="Rectangle 11">
            <a:extLst>
              <a:ext uri="{FF2B5EF4-FFF2-40B4-BE49-F238E27FC236}">
                <a16:creationId xmlns:a16="http://schemas.microsoft.com/office/drawing/2014/main" id="{E4314894-2504-4417-8660-0DE66D0D3191}"/>
              </a:ext>
            </a:extLst>
          </p:cNvPr>
          <p:cNvSpPr>
            <a:spLocks noChangeArrowheads="1"/>
          </p:cNvSpPr>
          <p:nvPr userDrawn="1"/>
        </p:nvSpPr>
        <p:spPr bwMode="auto">
          <a:xfrm>
            <a:off x="2328863" y="3101975"/>
            <a:ext cx="185737" cy="3698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defRPr/>
            </a:pPr>
            <a:endParaRPr lang="ja-JP" altLang="en-US"/>
          </a:p>
        </p:txBody>
      </p:sp>
      <p:sp>
        <p:nvSpPr>
          <p:cNvPr id="2056" name="Rectangle 8">
            <a:extLst>
              <a:ext uri="{FF2B5EF4-FFF2-40B4-BE49-F238E27FC236}">
                <a16:creationId xmlns:a16="http://schemas.microsoft.com/office/drawing/2014/main" id="{19095847-C36F-4341-BAEA-759BE485ADD0}"/>
              </a:ext>
            </a:extLst>
          </p:cNvPr>
          <p:cNvSpPr>
            <a:spLocks noChangeArrowheads="1"/>
          </p:cNvSpPr>
          <p:nvPr userDrawn="1"/>
        </p:nvSpPr>
        <p:spPr bwMode="auto">
          <a:xfrm>
            <a:off x="8578850" y="109538"/>
            <a:ext cx="452438" cy="354012"/>
          </a:xfrm>
          <a:prstGeom prst="rect">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200">
                <a:solidFill>
                  <a:srgbClr val="000000"/>
                </a:solidFill>
                <a:latin typeface="HG丸ｺﾞｼｯｸM-PRO" panose="020F0600000000000000" pitchFamily="50" charset="-128"/>
                <a:ea typeface="HG丸ｺﾞｼｯｸM-PRO" panose="020F0600000000000000" pitchFamily="50" charset="-128"/>
              </a:defRPr>
            </a:lvl1pPr>
            <a:lvl2pPr marL="742950" indent="-285750">
              <a:defRPr sz="1200">
                <a:solidFill>
                  <a:srgbClr val="000000"/>
                </a:solidFill>
                <a:latin typeface="HG丸ｺﾞｼｯｸM-PRO" panose="020F0600000000000000" pitchFamily="50" charset="-128"/>
                <a:ea typeface="HG丸ｺﾞｼｯｸM-PRO" panose="020F0600000000000000" pitchFamily="50" charset="-128"/>
              </a:defRPr>
            </a:lvl2pPr>
            <a:lvl3pPr marL="1143000" indent="-228600">
              <a:defRPr sz="1200">
                <a:solidFill>
                  <a:srgbClr val="000000"/>
                </a:solidFill>
                <a:latin typeface="HG丸ｺﾞｼｯｸM-PRO" panose="020F0600000000000000" pitchFamily="50" charset="-128"/>
                <a:ea typeface="HG丸ｺﾞｼｯｸM-PRO" panose="020F0600000000000000" pitchFamily="50" charset="-128"/>
              </a:defRPr>
            </a:lvl3pPr>
            <a:lvl4pPr marL="1600200" indent="-228600">
              <a:defRPr sz="1200">
                <a:solidFill>
                  <a:srgbClr val="000000"/>
                </a:solidFill>
                <a:latin typeface="HG丸ｺﾞｼｯｸM-PRO" panose="020F0600000000000000" pitchFamily="50" charset="-128"/>
                <a:ea typeface="HG丸ｺﾞｼｯｸM-PRO" panose="020F0600000000000000" pitchFamily="50" charset="-128"/>
              </a:defRPr>
            </a:lvl4pPr>
            <a:lvl5pPr marL="2057400" indent="-228600">
              <a:defRPr sz="1200">
                <a:solidFill>
                  <a:srgbClr val="000000"/>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sz="1200">
                <a:solidFill>
                  <a:srgbClr val="000000"/>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sz="1200">
                <a:solidFill>
                  <a:srgbClr val="000000"/>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sz="1200">
                <a:solidFill>
                  <a:srgbClr val="000000"/>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sz="1200">
                <a:solidFill>
                  <a:srgbClr val="000000"/>
                </a:solidFill>
                <a:latin typeface="HG丸ｺﾞｼｯｸM-PRO" panose="020F0600000000000000" pitchFamily="50" charset="-128"/>
                <a:ea typeface="HG丸ｺﾞｼｯｸM-PRO" panose="020F0600000000000000" pitchFamily="50" charset="-128"/>
              </a:defRPr>
            </a:lvl9pPr>
          </a:lstStyle>
          <a:p>
            <a:pPr algn="ctr" eaLnBrk="1" hangingPunct="1">
              <a:defRPr/>
            </a:pPr>
            <a:fld id="{AC9029F7-71F1-4D8F-B84D-9904C5428C95}" type="slidenum">
              <a:rPr lang="ja-JP" altLang="en-US" sz="1317" smtClean="0">
                <a:solidFill>
                  <a:schemeClr val="tx1"/>
                </a:solidFill>
                <a:latin typeface="Arial" panose="020B0604020202020204" pitchFamily="34" charset="0"/>
                <a:ea typeface="ＭＳ Ｐゴシック" panose="020B0600070205080204" pitchFamily="50" charset="-128"/>
              </a:rPr>
              <a:pPr algn="ctr" eaLnBrk="1" hangingPunct="1">
                <a:defRPr/>
              </a:pPr>
              <a:t>‹#›</a:t>
            </a:fld>
            <a:endParaRPr lang="en-US" altLang="ja-JP" sz="1317">
              <a:solidFill>
                <a:schemeClr val="tx1"/>
              </a:solidFill>
              <a:latin typeface="Arial" panose="020B0604020202020204" pitchFamily="34" charset="0"/>
              <a:ea typeface="ＭＳ Ｐゴシック" panose="020B0600070205080204" pitchFamily="50" charset="-128"/>
            </a:endParaRPr>
          </a:p>
        </p:txBody>
      </p:sp>
    </p:spTree>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 id="2147484440" r:id="rId14"/>
    <p:sldLayoutId id="2147484441" r:id="rId15"/>
  </p:sldLayoutIdLst>
  <p:transition spd="slow">
    <p:push dir="u"/>
  </p:transition>
  <p:hf hdr="0" ftr="0" dt="0"/>
  <p:txStyles>
    <p:titleStyle>
      <a:lvl1pPr algn="l" defTabSz="908050" rtl="0" eaLnBrk="0" fontAlgn="base" hangingPunct="0">
        <a:spcBef>
          <a:spcPct val="0"/>
        </a:spcBef>
        <a:spcAft>
          <a:spcPct val="0"/>
        </a:spcAft>
        <a:defRPr kumimoji="1" sz="1900" b="1">
          <a:solidFill>
            <a:schemeClr val="bg1"/>
          </a:solidFill>
          <a:latin typeface="+mj-lt"/>
          <a:ea typeface="+mj-ea"/>
          <a:cs typeface="+mj-cs"/>
        </a:defRPr>
      </a:lvl1pPr>
      <a:lvl2pPr algn="l" defTabSz="908050" rtl="0" eaLnBrk="0" fontAlgn="base" hangingPunct="0">
        <a:spcBef>
          <a:spcPct val="0"/>
        </a:spcBef>
        <a:spcAft>
          <a:spcPct val="0"/>
        </a:spcAft>
        <a:defRPr kumimoji="1" sz="1900" b="1">
          <a:solidFill>
            <a:schemeClr val="bg1"/>
          </a:solidFill>
          <a:latin typeface="ＭＳ ゴシック" pitchFamily="49" charset="-128"/>
          <a:ea typeface="ＭＳ ゴシック" pitchFamily="49" charset="-128"/>
        </a:defRPr>
      </a:lvl2pPr>
      <a:lvl3pPr algn="l" defTabSz="908050" rtl="0" eaLnBrk="0" fontAlgn="base" hangingPunct="0">
        <a:spcBef>
          <a:spcPct val="0"/>
        </a:spcBef>
        <a:spcAft>
          <a:spcPct val="0"/>
        </a:spcAft>
        <a:defRPr kumimoji="1" sz="1900" b="1">
          <a:solidFill>
            <a:schemeClr val="bg1"/>
          </a:solidFill>
          <a:latin typeface="ＭＳ ゴシック" pitchFamily="49" charset="-128"/>
          <a:ea typeface="ＭＳ ゴシック" pitchFamily="49" charset="-128"/>
        </a:defRPr>
      </a:lvl3pPr>
      <a:lvl4pPr algn="l" defTabSz="908050" rtl="0" eaLnBrk="0" fontAlgn="base" hangingPunct="0">
        <a:spcBef>
          <a:spcPct val="0"/>
        </a:spcBef>
        <a:spcAft>
          <a:spcPct val="0"/>
        </a:spcAft>
        <a:defRPr kumimoji="1" sz="1900" b="1">
          <a:solidFill>
            <a:schemeClr val="bg1"/>
          </a:solidFill>
          <a:latin typeface="ＭＳ ゴシック" pitchFamily="49" charset="-128"/>
          <a:ea typeface="ＭＳ ゴシック" pitchFamily="49" charset="-128"/>
        </a:defRPr>
      </a:lvl4pPr>
      <a:lvl5pPr algn="l" defTabSz="908050" rtl="0" eaLnBrk="0" fontAlgn="base" hangingPunct="0">
        <a:spcBef>
          <a:spcPct val="0"/>
        </a:spcBef>
        <a:spcAft>
          <a:spcPct val="0"/>
        </a:spcAft>
        <a:defRPr kumimoji="1" sz="1900" b="1">
          <a:solidFill>
            <a:schemeClr val="bg1"/>
          </a:solidFill>
          <a:latin typeface="ＭＳ ゴシック" pitchFamily="49" charset="-128"/>
          <a:ea typeface="ＭＳ ゴシック" pitchFamily="49" charset="-128"/>
        </a:defRPr>
      </a:lvl5pPr>
      <a:lvl6pPr marL="430042" algn="l" rtl="0" eaLnBrk="0" fontAlgn="base" hangingPunct="0">
        <a:spcBef>
          <a:spcPct val="0"/>
        </a:spcBef>
        <a:spcAft>
          <a:spcPct val="0"/>
        </a:spcAft>
        <a:defRPr kumimoji="1" sz="1881" b="1">
          <a:solidFill>
            <a:schemeClr val="bg1"/>
          </a:solidFill>
          <a:latin typeface="ＭＳ ゴシック" pitchFamily="49" charset="-128"/>
          <a:ea typeface="ＭＳ ゴシック" pitchFamily="49" charset="-128"/>
        </a:defRPr>
      </a:lvl6pPr>
      <a:lvl7pPr marL="860085" algn="l" rtl="0" eaLnBrk="0" fontAlgn="base" hangingPunct="0">
        <a:spcBef>
          <a:spcPct val="0"/>
        </a:spcBef>
        <a:spcAft>
          <a:spcPct val="0"/>
        </a:spcAft>
        <a:defRPr kumimoji="1" sz="1881" b="1">
          <a:solidFill>
            <a:schemeClr val="bg1"/>
          </a:solidFill>
          <a:latin typeface="ＭＳ ゴシック" pitchFamily="49" charset="-128"/>
          <a:ea typeface="ＭＳ ゴシック" pitchFamily="49" charset="-128"/>
        </a:defRPr>
      </a:lvl7pPr>
      <a:lvl8pPr marL="1290127" algn="l" rtl="0" eaLnBrk="0" fontAlgn="base" hangingPunct="0">
        <a:spcBef>
          <a:spcPct val="0"/>
        </a:spcBef>
        <a:spcAft>
          <a:spcPct val="0"/>
        </a:spcAft>
        <a:defRPr kumimoji="1" sz="1881" b="1">
          <a:solidFill>
            <a:schemeClr val="bg1"/>
          </a:solidFill>
          <a:latin typeface="ＭＳ ゴシック" pitchFamily="49" charset="-128"/>
          <a:ea typeface="ＭＳ ゴシック" pitchFamily="49" charset="-128"/>
        </a:defRPr>
      </a:lvl8pPr>
      <a:lvl9pPr marL="1720169" algn="l" rtl="0" eaLnBrk="0" fontAlgn="base" hangingPunct="0">
        <a:spcBef>
          <a:spcPct val="0"/>
        </a:spcBef>
        <a:spcAft>
          <a:spcPct val="0"/>
        </a:spcAft>
        <a:defRPr kumimoji="1" sz="1881" b="1">
          <a:solidFill>
            <a:schemeClr val="bg1"/>
          </a:solidFill>
          <a:latin typeface="ＭＳ ゴシック" pitchFamily="49" charset="-128"/>
          <a:ea typeface="ＭＳ ゴシック" pitchFamily="49" charset="-128"/>
        </a:defRPr>
      </a:lvl9pPr>
    </p:titleStyle>
    <p:bodyStyle>
      <a:lvl1pPr marL="339725" indent="-339725" algn="l" defTabSz="908050" rtl="0" eaLnBrk="0" fontAlgn="base" hangingPunct="0">
        <a:lnSpc>
          <a:spcPct val="120000"/>
        </a:lnSpc>
        <a:spcBef>
          <a:spcPct val="0"/>
        </a:spcBef>
        <a:spcAft>
          <a:spcPct val="0"/>
        </a:spcAft>
        <a:defRPr kumimoji="1" sz="1700">
          <a:solidFill>
            <a:schemeClr val="tx1"/>
          </a:solidFill>
          <a:latin typeface="+mn-lt"/>
          <a:ea typeface="+mn-ea"/>
          <a:cs typeface="+mn-cs"/>
        </a:defRPr>
      </a:lvl1pPr>
      <a:lvl2pPr marL="738188" indent="-282575" algn="l" defTabSz="908050" rtl="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2pPr>
      <a:lvl3pPr marL="1135063" indent="-225425" algn="l" defTabSz="908050" rtl="0" eaLnBrk="0" fontAlgn="base" hangingPunct="0">
        <a:spcBef>
          <a:spcPct val="20000"/>
        </a:spcBef>
        <a:spcAft>
          <a:spcPct val="0"/>
        </a:spcAft>
        <a:buChar char="•"/>
        <a:defRPr kumimoji="1" sz="2300">
          <a:solidFill>
            <a:schemeClr val="tx1"/>
          </a:solidFill>
          <a:latin typeface="Arial" charset="0"/>
          <a:ea typeface="ＭＳ Ｐゴシック" pitchFamily="50" charset="-128"/>
        </a:defRPr>
      </a:lvl3pPr>
      <a:lvl4pPr marL="1590675" indent="-225425" algn="l" defTabSz="908050" rtl="0" eaLnBrk="0" fontAlgn="base" hangingPunct="0">
        <a:spcBef>
          <a:spcPct val="20000"/>
        </a:spcBef>
        <a:spcAft>
          <a:spcPct val="0"/>
        </a:spcAft>
        <a:buChar char="–"/>
        <a:defRPr kumimoji="1" sz="1900">
          <a:solidFill>
            <a:schemeClr val="tx1"/>
          </a:solidFill>
          <a:latin typeface="Arial" charset="0"/>
          <a:ea typeface="ＭＳ Ｐゴシック" pitchFamily="50" charset="-128"/>
        </a:defRPr>
      </a:lvl4pPr>
      <a:lvl5pPr marL="2046288" indent="-227013" algn="l" defTabSz="908050" rtl="0" eaLnBrk="0" fontAlgn="base" hangingPunct="0">
        <a:spcBef>
          <a:spcPct val="20000"/>
        </a:spcBef>
        <a:spcAft>
          <a:spcPct val="0"/>
        </a:spcAft>
        <a:buChar char="»"/>
        <a:defRPr kumimoji="1" sz="1900">
          <a:solidFill>
            <a:schemeClr val="tx1"/>
          </a:solidFill>
          <a:latin typeface="Arial" charset="0"/>
          <a:ea typeface="ＭＳ Ｐゴシック" pitchFamily="50" charset="-128"/>
        </a:defRPr>
      </a:lvl5pPr>
      <a:lvl6pPr marL="2365233" indent="-215021" algn="l" rtl="0" eaLnBrk="0" fontAlgn="base" hangingPunct="0">
        <a:spcBef>
          <a:spcPct val="20000"/>
        </a:spcBef>
        <a:spcAft>
          <a:spcPct val="0"/>
        </a:spcAft>
        <a:buChar char="»"/>
        <a:defRPr kumimoji="1" sz="1881">
          <a:solidFill>
            <a:schemeClr val="tx1"/>
          </a:solidFill>
          <a:latin typeface="Arial" charset="0"/>
          <a:ea typeface="ＭＳ Ｐゴシック" pitchFamily="50" charset="-128"/>
        </a:defRPr>
      </a:lvl6pPr>
      <a:lvl7pPr marL="2795275" indent="-215021" algn="l" rtl="0" eaLnBrk="0" fontAlgn="base" hangingPunct="0">
        <a:spcBef>
          <a:spcPct val="20000"/>
        </a:spcBef>
        <a:spcAft>
          <a:spcPct val="0"/>
        </a:spcAft>
        <a:buChar char="»"/>
        <a:defRPr kumimoji="1" sz="1881">
          <a:solidFill>
            <a:schemeClr val="tx1"/>
          </a:solidFill>
          <a:latin typeface="Arial" charset="0"/>
          <a:ea typeface="ＭＳ Ｐゴシック" pitchFamily="50" charset="-128"/>
        </a:defRPr>
      </a:lvl7pPr>
      <a:lvl8pPr marL="3225317" indent="-215021" algn="l" rtl="0" eaLnBrk="0" fontAlgn="base" hangingPunct="0">
        <a:spcBef>
          <a:spcPct val="20000"/>
        </a:spcBef>
        <a:spcAft>
          <a:spcPct val="0"/>
        </a:spcAft>
        <a:buChar char="»"/>
        <a:defRPr kumimoji="1" sz="1881">
          <a:solidFill>
            <a:schemeClr val="tx1"/>
          </a:solidFill>
          <a:latin typeface="Arial" charset="0"/>
          <a:ea typeface="ＭＳ Ｐゴシック" pitchFamily="50" charset="-128"/>
        </a:defRPr>
      </a:lvl8pPr>
      <a:lvl9pPr marL="3655360" indent="-215021" algn="l" rtl="0" eaLnBrk="0" fontAlgn="base" hangingPunct="0">
        <a:spcBef>
          <a:spcPct val="20000"/>
        </a:spcBef>
        <a:spcAft>
          <a:spcPct val="0"/>
        </a:spcAft>
        <a:buChar char="»"/>
        <a:defRPr kumimoji="1" sz="1881">
          <a:solidFill>
            <a:schemeClr val="tx1"/>
          </a:solidFill>
          <a:latin typeface="Arial" charset="0"/>
          <a:ea typeface="ＭＳ Ｐゴシック" pitchFamily="50" charset="-128"/>
        </a:defRPr>
      </a:lvl9pPr>
    </p:bodyStyle>
    <p:otherStyle>
      <a:defPPr>
        <a:defRPr lang="ja-JP"/>
      </a:defPPr>
      <a:lvl1pPr marL="0" algn="l" defTabSz="860085" rtl="0" eaLnBrk="1" latinLnBrk="0" hangingPunct="1">
        <a:defRPr kumimoji="1" sz="1693" kern="1200">
          <a:solidFill>
            <a:schemeClr val="tx1"/>
          </a:solidFill>
          <a:latin typeface="+mn-lt"/>
          <a:ea typeface="+mn-ea"/>
          <a:cs typeface="+mn-cs"/>
        </a:defRPr>
      </a:lvl1pPr>
      <a:lvl2pPr marL="430042" algn="l" defTabSz="860085" rtl="0" eaLnBrk="1" latinLnBrk="0" hangingPunct="1">
        <a:defRPr kumimoji="1" sz="1693" kern="1200">
          <a:solidFill>
            <a:schemeClr val="tx1"/>
          </a:solidFill>
          <a:latin typeface="+mn-lt"/>
          <a:ea typeface="+mn-ea"/>
          <a:cs typeface="+mn-cs"/>
        </a:defRPr>
      </a:lvl2pPr>
      <a:lvl3pPr marL="860085" algn="l" defTabSz="860085" rtl="0" eaLnBrk="1" latinLnBrk="0" hangingPunct="1">
        <a:defRPr kumimoji="1" sz="1693" kern="1200">
          <a:solidFill>
            <a:schemeClr val="tx1"/>
          </a:solidFill>
          <a:latin typeface="+mn-lt"/>
          <a:ea typeface="+mn-ea"/>
          <a:cs typeface="+mn-cs"/>
        </a:defRPr>
      </a:lvl3pPr>
      <a:lvl4pPr marL="1290127" algn="l" defTabSz="860085" rtl="0" eaLnBrk="1" latinLnBrk="0" hangingPunct="1">
        <a:defRPr kumimoji="1" sz="1693" kern="1200">
          <a:solidFill>
            <a:schemeClr val="tx1"/>
          </a:solidFill>
          <a:latin typeface="+mn-lt"/>
          <a:ea typeface="+mn-ea"/>
          <a:cs typeface="+mn-cs"/>
        </a:defRPr>
      </a:lvl4pPr>
      <a:lvl5pPr marL="1720169" algn="l" defTabSz="860085" rtl="0" eaLnBrk="1" latinLnBrk="0" hangingPunct="1">
        <a:defRPr kumimoji="1" sz="1693" kern="1200">
          <a:solidFill>
            <a:schemeClr val="tx1"/>
          </a:solidFill>
          <a:latin typeface="+mn-lt"/>
          <a:ea typeface="+mn-ea"/>
          <a:cs typeface="+mn-cs"/>
        </a:defRPr>
      </a:lvl5pPr>
      <a:lvl6pPr marL="2150212" algn="l" defTabSz="860085" rtl="0" eaLnBrk="1" latinLnBrk="0" hangingPunct="1">
        <a:defRPr kumimoji="1" sz="1693" kern="1200">
          <a:solidFill>
            <a:schemeClr val="tx1"/>
          </a:solidFill>
          <a:latin typeface="+mn-lt"/>
          <a:ea typeface="+mn-ea"/>
          <a:cs typeface="+mn-cs"/>
        </a:defRPr>
      </a:lvl6pPr>
      <a:lvl7pPr marL="2580254" algn="l" defTabSz="860085" rtl="0" eaLnBrk="1" latinLnBrk="0" hangingPunct="1">
        <a:defRPr kumimoji="1" sz="1693" kern="1200">
          <a:solidFill>
            <a:schemeClr val="tx1"/>
          </a:solidFill>
          <a:latin typeface="+mn-lt"/>
          <a:ea typeface="+mn-ea"/>
          <a:cs typeface="+mn-cs"/>
        </a:defRPr>
      </a:lvl7pPr>
      <a:lvl8pPr marL="3010296" algn="l" defTabSz="860085" rtl="0" eaLnBrk="1" latinLnBrk="0" hangingPunct="1">
        <a:defRPr kumimoji="1" sz="1693" kern="1200">
          <a:solidFill>
            <a:schemeClr val="tx1"/>
          </a:solidFill>
          <a:latin typeface="+mn-lt"/>
          <a:ea typeface="+mn-ea"/>
          <a:cs typeface="+mn-cs"/>
        </a:defRPr>
      </a:lvl8pPr>
      <a:lvl9pPr marL="3440339" algn="l" defTabSz="860085" rtl="0" eaLnBrk="1" latinLnBrk="0" hangingPunct="1">
        <a:defRPr kumimoji="1" sz="169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4.xml"/><Relationship Id="rId7" Type="http://schemas.openxmlformats.org/officeDocument/2006/relationships/image" Target="../media/image3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3.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4.xml"/><Relationship Id="rId7" Type="http://schemas.openxmlformats.org/officeDocument/2006/relationships/image" Target="../media/image3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wmf"/><Relationship Id="rId4" Type="http://schemas.openxmlformats.org/officeDocument/2006/relationships/notesSlide" Target="../notesSlides/notesSlide15.xml"/><Relationship Id="rId9" Type="http://schemas.openxmlformats.org/officeDocument/2006/relationships/image" Target="../media/image41.png"/><Relationship Id="rId1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9.xml"/><Relationship Id="rId7" Type="http://schemas.openxmlformats.org/officeDocument/2006/relationships/image" Target="../media/image4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45.png"/><Relationship Id="rId10" Type="http://schemas.openxmlformats.org/officeDocument/2006/relationships/image" Target="../media/image3.png"/><Relationship Id="rId4" Type="http://schemas.openxmlformats.org/officeDocument/2006/relationships/notesSlide" Target="../notesSlides/notesSlide16.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emf"/><Relationship Id="rId3" Type="http://schemas.openxmlformats.org/officeDocument/2006/relationships/slideLayout" Target="../slideLayouts/slideLayout14.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7.xml"/><Relationship Id="rId9" Type="http://schemas.openxmlformats.org/officeDocument/2006/relationships/image" Target="../media/image12.png"/><Relationship Id="rId14" Type="http://schemas.openxmlformats.org/officeDocument/2006/relationships/image" Target="../media/image16.emf"/></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image" Target="../media/image18.png"/><Relationship Id="rId12"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4.xml"/><Relationship Id="rId7"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jpe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1">
            <a:extLst>
              <a:ext uri="{FF2B5EF4-FFF2-40B4-BE49-F238E27FC236}">
                <a16:creationId xmlns:a16="http://schemas.microsoft.com/office/drawing/2014/main" id="{97789A58-95A9-453F-BD70-CD1744FA16C6}"/>
              </a:ext>
            </a:extLst>
          </p:cNvPr>
          <p:cNvSpPr txBox="1">
            <a:spLocks noChangeArrowheads="1"/>
          </p:cNvSpPr>
          <p:nvPr/>
        </p:nvSpPr>
        <p:spPr bwMode="auto">
          <a:xfrm>
            <a:off x="2268538" y="3933825"/>
            <a:ext cx="3959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dirty="0">
                <a:latin typeface="HG丸ｺﾞｼｯｸM-PRO" panose="020F0600000000000000" pitchFamily="50" charset="-128"/>
                <a:ea typeface="HG丸ｺﾞｼｯｸM-PRO" panose="020F0600000000000000" pitchFamily="50" charset="-128"/>
              </a:rPr>
              <a:t>令和３年　２月　</a:t>
            </a:r>
            <a:r>
              <a:rPr lang="en-US" altLang="ja-JP" sz="2400" dirty="0">
                <a:latin typeface="HG丸ｺﾞｼｯｸM-PRO" panose="020F0600000000000000" pitchFamily="50" charset="-128"/>
                <a:ea typeface="HG丸ｺﾞｼｯｸM-PRO" panose="020F0600000000000000" pitchFamily="50" charset="-128"/>
              </a:rPr>
              <a:t>1</a:t>
            </a:r>
            <a:r>
              <a:rPr lang="ja-JP" altLang="en-US" sz="2400" dirty="0">
                <a:latin typeface="HG丸ｺﾞｼｯｸM-PRO" panose="020F0600000000000000" pitchFamily="50" charset="-128"/>
                <a:ea typeface="HG丸ｺﾞｼｯｸM-PRO" panose="020F0600000000000000" pitchFamily="50" charset="-128"/>
              </a:rPr>
              <a:t>日開催</a:t>
            </a:r>
          </a:p>
        </p:txBody>
      </p:sp>
      <p:sp>
        <p:nvSpPr>
          <p:cNvPr id="5123" name="Text Box 19" descr="右上がり対角線">
            <a:extLst>
              <a:ext uri="{FF2B5EF4-FFF2-40B4-BE49-F238E27FC236}">
                <a16:creationId xmlns:a16="http://schemas.microsoft.com/office/drawing/2014/main" id="{2C0DDB1F-9139-465B-8711-ACD5DA02583C}"/>
              </a:ext>
            </a:extLst>
          </p:cNvPr>
          <p:cNvSpPr txBox="1">
            <a:spLocks noChangeArrowheads="1"/>
          </p:cNvSpPr>
          <p:nvPr/>
        </p:nvSpPr>
        <p:spPr bwMode="auto">
          <a:xfrm>
            <a:off x="3059113" y="5084763"/>
            <a:ext cx="5976937" cy="132397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a:latin typeface="HG丸ｺﾞｼｯｸM-PRO" panose="020F0600000000000000" pitchFamily="50" charset="-128"/>
                <a:ea typeface="HG丸ｺﾞｼｯｸM-PRO" panose="020F0600000000000000" pitchFamily="50" charset="-128"/>
              </a:rPr>
              <a:t>【</a:t>
            </a:r>
            <a:r>
              <a:rPr lang="ja-JP" altLang="en-US" sz="1600">
                <a:latin typeface="HG丸ｺﾞｼｯｸM-PRO" panose="020F0600000000000000" pitchFamily="50" charset="-128"/>
                <a:ea typeface="HG丸ｺﾞｼｯｸM-PRO" panose="020F0600000000000000" pitchFamily="50" charset="-128"/>
              </a:rPr>
              <a:t>お問い合わせ先</a:t>
            </a:r>
            <a:r>
              <a:rPr lang="en-US" altLang="ja-JP" sz="1600">
                <a:latin typeface="HG丸ｺﾞｼｯｸM-PRO" panose="020F0600000000000000" pitchFamily="50" charset="-128"/>
                <a:ea typeface="HG丸ｺﾞｼｯｸM-PRO" panose="020F0600000000000000" pitchFamily="50" charset="-128"/>
              </a:rPr>
              <a:t>】</a:t>
            </a:r>
          </a:p>
          <a:p>
            <a:pPr eaLnBrk="1" hangingPunct="1"/>
            <a:r>
              <a:rPr lang="ja-JP" altLang="en-US" sz="1600">
                <a:latin typeface="HG丸ｺﾞｼｯｸM-PRO" panose="020F0600000000000000" pitchFamily="50" charset="-128"/>
                <a:ea typeface="HG丸ｺﾞｼｯｸM-PRO" panose="020F0600000000000000" pitchFamily="50" charset="-128"/>
              </a:rPr>
              <a:t>　九州電力株式会社</a:t>
            </a:r>
          </a:p>
          <a:p>
            <a:pPr eaLnBrk="1" hangingPunct="1"/>
            <a:r>
              <a:rPr lang="ja-JP" altLang="en-US" sz="1600">
                <a:latin typeface="HG丸ｺﾞｼｯｸM-PRO" panose="020F0600000000000000" pitchFamily="50" charset="-128"/>
                <a:ea typeface="HG丸ｺﾞｼｯｸM-PRO" panose="020F0600000000000000" pitchFamily="50" charset="-128"/>
              </a:rPr>
              <a:t>　　テクニカルソリューション統括本部</a:t>
            </a:r>
            <a:endParaRPr lang="en-US" altLang="ja-JP" sz="1600">
              <a:latin typeface="HG丸ｺﾞｼｯｸM-PRO" panose="020F0600000000000000" pitchFamily="50" charset="-128"/>
              <a:ea typeface="HG丸ｺﾞｼｯｸM-PRO" panose="020F0600000000000000" pitchFamily="50" charset="-128"/>
            </a:endParaRPr>
          </a:p>
          <a:p>
            <a:pPr eaLnBrk="1" hangingPunct="1"/>
            <a:r>
              <a:rPr lang="ja-JP" altLang="en-US" sz="1600">
                <a:latin typeface="HG丸ｺﾞｼｯｸM-PRO" panose="020F0600000000000000" pitchFamily="50" charset="-128"/>
                <a:ea typeface="HG丸ｺﾞｼｯｸM-PRO" panose="020F0600000000000000" pitchFamily="50" charset="-128"/>
              </a:rPr>
              <a:t>　　　総合研究所 イノベーション推進グループ</a:t>
            </a:r>
            <a:endParaRPr lang="en-US" altLang="ja-JP" sz="1600">
              <a:latin typeface="HG丸ｺﾞｼｯｸM-PRO" panose="020F0600000000000000" pitchFamily="50" charset="-128"/>
              <a:ea typeface="HG丸ｺﾞｼｯｸM-PRO" panose="020F0600000000000000" pitchFamily="50" charset="-128"/>
            </a:endParaRPr>
          </a:p>
          <a:p>
            <a:pPr eaLnBrk="1" hangingPunct="1"/>
            <a:r>
              <a:rPr lang="ja-JP" altLang="en-US" sz="1600">
                <a:latin typeface="HG丸ｺﾞｼｯｸM-PRO" panose="020F0600000000000000" pitchFamily="50" charset="-128"/>
                <a:ea typeface="HG丸ｺﾞｼｯｸM-PRO" panose="020F0600000000000000" pitchFamily="50" charset="-128"/>
              </a:rPr>
              <a:t>　　　　</a:t>
            </a:r>
            <a:r>
              <a:rPr lang="en-US" altLang="ja-JP" sz="1600">
                <a:latin typeface="HG丸ｺﾞｼｯｸM-PRO" panose="020F0600000000000000" pitchFamily="50" charset="-128"/>
                <a:ea typeface="HG丸ｺﾞｼｯｸM-PRO" panose="020F0600000000000000" pitchFamily="50" charset="-128"/>
              </a:rPr>
              <a:t>Tel:092-541-0452</a:t>
            </a:r>
            <a:r>
              <a:rPr lang="ja-JP" altLang="en-US" sz="1600">
                <a:latin typeface="HG丸ｺﾞｼｯｸM-PRO" panose="020F0600000000000000" pitchFamily="50" charset="-128"/>
                <a:ea typeface="HG丸ｺﾞｼｯｸM-PRO" panose="020F0600000000000000" pitchFamily="50" charset="-128"/>
              </a:rPr>
              <a:t>　</a:t>
            </a:r>
            <a:r>
              <a:rPr lang="en-US" altLang="ja-JP" sz="1600">
                <a:latin typeface="HG丸ｺﾞｼｯｸM-PRO" panose="020F0600000000000000" pitchFamily="50" charset="-128"/>
                <a:ea typeface="HG丸ｺﾞｼｯｸM-PRO" panose="020F0600000000000000" pitchFamily="50" charset="-128"/>
              </a:rPr>
              <a:t>Mail</a:t>
            </a:r>
            <a:r>
              <a:rPr lang="ja-JP" altLang="en-US" sz="1600">
                <a:latin typeface="HG丸ｺﾞｼｯｸM-PRO" panose="020F0600000000000000" pitchFamily="50" charset="-128"/>
                <a:ea typeface="HG丸ｺﾞｼｯｸM-PRO" panose="020F0600000000000000" pitchFamily="50" charset="-128"/>
              </a:rPr>
              <a:t>：</a:t>
            </a:r>
            <a:r>
              <a:rPr lang="en-US" altLang="ja-JP" sz="1600">
                <a:latin typeface="HG丸ｺﾞｼｯｸM-PRO" panose="020F0600000000000000" pitchFamily="50" charset="-128"/>
                <a:ea typeface="HG丸ｺﾞｼｯｸM-PRO" panose="020F0600000000000000" pitchFamily="50" charset="-128"/>
              </a:rPr>
              <a:t>chizai@kyuden.co.jp</a:t>
            </a:r>
          </a:p>
        </p:txBody>
      </p:sp>
      <p:sp>
        <p:nvSpPr>
          <p:cNvPr id="7" name="Rectangle 2">
            <a:extLst>
              <a:ext uri="{FF2B5EF4-FFF2-40B4-BE49-F238E27FC236}">
                <a16:creationId xmlns:a16="http://schemas.microsoft.com/office/drawing/2014/main" id="{F4B0740F-B173-4382-B341-030485D4E73F}"/>
              </a:ext>
            </a:extLst>
          </p:cNvPr>
          <p:cNvSpPr txBox="1">
            <a:spLocks noChangeArrowheads="1"/>
          </p:cNvSpPr>
          <p:nvPr/>
        </p:nvSpPr>
        <p:spPr bwMode="auto">
          <a:xfrm>
            <a:off x="611188" y="1168400"/>
            <a:ext cx="73104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ctr"/>
          <a:lstStyle>
            <a:lvl1pPr algn="l" defTabSz="908050" rtl="0" eaLnBrk="0" fontAlgn="base" hangingPunct="0">
              <a:spcBef>
                <a:spcPct val="0"/>
              </a:spcBef>
              <a:spcAft>
                <a:spcPct val="0"/>
              </a:spcAft>
              <a:defRPr kumimoji="1" sz="2300" b="1">
                <a:solidFill>
                  <a:schemeClr val="bg1"/>
                </a:solidFill>
                <a:latin typeface="+mj-lt"/>
                <a:ea typeface="+mj-ea"/>
                <a:cs typeface="+mj-cs"/>
              </a:defRPr>
            </a:lvl1pPr>
            <a:lvl2pPr algn="l" defTabSz="908050" rtl="0" eaLnBrk="0" fontAlgn="base" hangingPunct="0">
              <a:spcBef>
                <a:spcPct val="0"/>
              </a:spcBef>
              <a:spcAft>
                <a:spcPct val="0"/>
              </a:spcAft>
              <a:defRPr kumimoji="1" sz="2300" b="1">
                <a:solidFill>
                  <a:schemeClr val="bg1"/>
                </a:solidFill>
                <a:latin typeface="ＭＳ ゴシック" pitchFamily="49" charset="-128"/>
                <a:ea typeface="ＭＳ ゴシック" pitchFamily="49" charset="-128"/>
              </a:defRPr>
            </a:lvl2pPr>
            <a:lvl3pPr algn="l" defTabSz="908050" rtl="0" eaLnBrk="0" fontAlgn="base" hangingPunct="0">
              <a:spcBef>
                <a:spcPct val="0"/>
              </a:spcBef>
              <a:spcAft>
                <a:spcPct val="0"/>
              </a:spcAft>
              <a:defRPr kumimoji="1" sz="2300" b="1">
                <a:solidFill>
                  <a:schemeClr val="bg1"/>
                </a:solidFill>
                <a:latin typeface="ＭＳ ゴシック" pitchFamily="49" charset="-128"/>
                <a:ea typeface="ＭＳ ゴシック" pitchFamily="49" charset="-128"/>
              </a:defRPr>
            </a:lvl3pPr>
            <a:lvl4pPr algn="l" defTabSz="908050" rtl="0" eaLnBrk="0" fontAlgn="base" hangingPunct="0">
              <a:spcBef>
                <a:spcPct val="0"/>
              </a:spcBef>
              <a:spcAft>
                <a:spcPct val="0"/>
              </a:spcAft>
              <a:defRPr kumimoji="1" sz="2300" b="1">
                <a:solidFill>
                  <a:schemeClr val="bg1"/>
                </a:solidFill>
                <a:latin typeface="ＭＳ ゴシック" pitchFamily="49" charset="-128"/>
                <a:ea typeface="ＭＳ ゴシック" pitchFamily="49" charset="-128"/>
              </a:defRPr>
            </a:lvl4pPr>
            <a:lvl5pPr algn="l" defTabSz="908050" rtl="0" eaLnBrk="0" fontAlgn="base" hangingPunct="0">
              <a:spcBef>
                <a:spcPct val="0"/>
              </a:spcBef>
              <a:spcAft>
                <a:spcPct val="0"/>
              </a:spcAft>
              <a:defRPr kumimoji="1" sz="2300" b="1">
                <a:solidFill>
                  <a:schemeClr val="bg1"/>
                </a:solidFill>
                <a:latin typeface="ＭＳ ゴシック" pitchFamily="49" charset="-128"/>
                <a:ea typeface="ＭＳ ゴシック" pitchFamily="49" charset="-128"/>
              </a:defRPr>
            </a:lvl5pPr>
            <a:lvl6pPr marL="430042" algn="l" rtl="0" fontAlgn="base">
              <a:spcBef>
                <a:spcPct val="0"/>
              </a:spcBef>
              <a:spcAft>
                <a:spcPct val="0"/>
              </a:spcAft>
              <a:defRPr kumimoji="1" sz="2257" b="1">
                <a:solidFill>
                  <a:schemeClr val="bg1"/>
                </a:solidFill>
                <a:latin typeface="ＭＳ ゴシック" pitchFamily="49" charset="-128"/>
                <a:ea typeface="ＭＳ ゴシック" pitchFamily="49" charset="-128"/>
              </a:defRPr>
            </a:lvl6pPr>
            <a:lvl7pPr marL="860085" algn="l" rtl="0" fontAlgn="base">
              <a:spcBef>
                <a:spcPct val="0"/>
              </a:spcBef>
              <a:spcAft>
                <a:spcPct val="0"/>
              </a:spcAft>
              <a:defRPr kumimoji="1" sz="2257" b="1">
                <a:solidFill>
                  <a:schemeClr val="bg1"/>
                </a:solidFill>
                <a:latin typeface="ＭＳ ゴシック" pitchFamily="49" charset="-128"/>
                <a:ea typeface="ＭＳ ゴシック" pitchFamily="49" charset="-128"/>
              </a:defRPr>
            </a:lvl7pPr>
            <a:lvl8pPr marL="1290127" algn="l" rtl="0" fontAlgn="base">
              <a:spcBef>
                <a:spcPct val="0"/>
              </a:spcBef>
              <a:spcAft>
                <a:spcPct val="0"/>
              </a:spcAft>
              <a:defRPr kumimoji="1" sz="2257" b="1">
                <a:solidFill>
                  <a:schemeClr val="bg1"/>
                </a:solidFill>
                <a:latin typeface="ＭＳ ゴシック" pitchFamily="49" charset="-128"/>
                <a:ea typeface="ＭＳ ゴシック" pitchFamily="49" charset="-128"/>
              </a:defRPr>
            </a:lvl8pPr>
            <a:lvl9pPr marL="1720169" algn="l" rtl="0" fontAlgn="base">
              <a:spcBef>
                <a:spcPct val="0"/>
              </a:spcBef>
              <a:spcAft>
                <a:spcPct val="0"/>
              </a:spcAft>
              <a:defRPr kumimoji="1" sz="2257" b="1">
                <a:solidFill>
                  <a:schemeClr val="bg1"/>
                </a:solidFill>
                <a:latin typeface="ＭＳ ゴシック" pitchFamily="49" charset="-128"/>
                <a:ea typeface="ＭＳ ゴシック" pitchFamily="49" charset="-128"/>
              </a:defRPr>
            </a:lvl9pPr>
          </a:lstStyle>
          <a:p>
            <a:pPr algn="ctr" eaLnBrk="1" hangingPunct="1">
              <a:defRPr/>
            </a:pPr>
            <a:r>
              <a:rPr lang="ja-JP" altLang="en-US" sz="3600" kern="0" dirty="0">
                <a:latin typeface="HG丸ｺﾞｼｯｸM-PRO" panose="020F0600000000000000" pitchFamily="50" charset="-128"/>
                <a:ea typeface="HG丸ｺﾞｼｯｸM-PRO" panose="020F0600000000000000" pitchFamily="50" charset="-128"/>
              </a:rPr>
              <a:t>九州電力 保有特許のご紹介</a:t>
            </a:r>
            <a:r>
              <a:rPr lang="ja-JP" altLang="en-US" sz="4000" kern="0" dirty="0"/>
              <a:t>　</a:t>
            </a:r>
          </a:p>
        </p:txBody>
      </p:sp>
      <p:sp>
        <p:nvSpPr>
          <p:cNvPr id="5125" name="テキスト ボックス 1">
            <a:extLst>
              <a:ext uri="{FF2B5EF4-FFF2-40B4-BE49-F238E27FC236}">
                <a16:creationId xmlns:a16="http://schemas.microsoft.com/office/drawing/2014/main" id="{24284C98-45B6-4D67-B2BA-B7E1F4B0D87B}"/>
              </a:ext>
            </a:extLst>
          </p:cNvPr>
          <p:cNvSpPr txBox="1">
            <a:spLocks noChangeArrowheads="1"/>
          </p:cNvSpPr>
          <p:nvPr/>
        </p:nvSpPr>
        <p:spPr bwMode="auto">
          <a:xfrm>
            <a:off x="250825" y="282575"/>
            <a:ext cx="5834063" cy="369332"/>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dirty="0">
                <a:solidFill>
                  <a:schemeClr val="bg1"/>
                </a:solidFill>
              </a:rPr>
              <a:t>令和</a:t>
            </a:r>
            <a:r>
              <a:rPr lang="en-US" altLang="ja-JP" dirty="0">
                <a:solidFill>
                  <a:schemeClr val="bg1"/>
                </a:solidFill>
              </a:rPr>
              <a:t>2</a:t>
            </a:r>
            <a:r>
              <a:rPr lang="ja-JP" altLang="en-US" dirty="0">
                <a:solidFill>
                  <a:schemeClr val="bg1"/>
                </a:solidFill>
              </a:rPr>
              <a:t>年度 第２回知財活用 </a:t>
            </a:r>
            <a:r>
              <a:rPr lang="en-US" altLang="ja-JP" dirty="0">
                <a:solidFill>
                  <a:schemeClr val="bg1"/>
                </a:solidFill>
              </a:rPr>
              <a:t>Web </a:t>
            </a:r>
            <a:r>
              <a:rPr lang="ja-JP" altLang="en-US" dirty="0">
                <a:solidFill>
                  <a:schemeClr val="bg1"/>
                </a:solidFill>
              </a:rPr>
              <a:t>セミナー・シーズ説明会　</a:t>
            </a:r>
          </a:p>
        </p:txBody>
      </p:sp>
      <p:pic>
        <p:nvPicPr>
          <p:cNvPr id="5126" name="オーディオ 1">
            <a:hlinkClick r:id="" action="ppaction://media"/>
            <a:extLst>
              <a:ext uri="{FF2B5EF4-FFF2-40B4-BE49-F238E27FC236}">
                <a16:creationId xmlns:a16="http://schemas.microsoft.com/office/drawing/2014/main" id="{2F158A12-13C2-414B-A8AD-47454D7FE4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a:extLst>
              <a:ext uri="{FF2B5EF4-FFF2-40B4-BE49-F238E27FC236}">
                <a16:creationId xmlns:a16="http://schemas.microsoft.com/office/drawing/2014/main" id="{549C9AD7-B5C4-47EB-8389-A93949F34B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cSld>
  <p:clrMapOvr>
    <a:masterClrMapping/>
  </p:clrMapOvr>
  <p:transition spd="slow" advTm="1047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oup 56">
            <a:extLst>
              <a:ext uri="{FF2B5EF4-FFF2-40B4-BE49-F238E27FC236}">
                <a16:creationId xmlns:a16="http://schemas.microsoft.com/office/drawing/2014/main" id="{0ED9EF36-E173-414F-8A20-0220CAAC3167}"/>
              </a:ext>
            </a:extLst>
          </p:cNvPr>
          <p:cNvGraphicFramePr>
            <a:graphicFrameLocks noGrp="1"/>
          </p:cNvGraphicFramePr>
          <p:nvPr>
            <p:ph idx="1"/>
          </p:nvPr>
        </p:nvGraphicFramePr>
        <p:xfrm>
          <a:off x="277813" y="4837113"/>
          <a:ext cx="4343400" cy="639768"/>
        </p:xfrm>
        <a:graphic>
          <a:graphicData uri="http://schemas.openxmlformats.org/drawingml/2006/table">
            <a:tbl>
              <a:tblPr/>
              <a:tblGrid>
                <a:gridCol w="1381119">
                  <a:extLst>
                    <a:ext uri="{9D8B030D-6E8A-4147-A177-3AD203B41FA5}">
                      <a16:colId xmlns:a16="http://schemas.microsoft.com/office/drawing/2014/main" val="849596673"/>
                    </a:ext>
                  </a:extLst>
                </a:gridCol>
                <a:gridCol w="2962281">
                  <a:extLst>
                    <a:ext uri="{9D8B030D-6E8A-4147-A177-3AD203B41FA5}">
                      <a16:colId xmlns:a16="http://schemas.microsoft.com/office/drawing/2014/main" val="113536623"/>
                    </a:ext>
                  </a:extLst>
                </a:gridCol>
              </a:tblGrid>
              <a:tr h="213254">
                <a:tc>
                  <a:txBody>
                    <a:bodyPr/>
                    <a:lstStyle>
                      <a:lvl1pPr>
                        <a:spcBef>
                          <a:spcPct val="20000"/>
                        </a:spcBef>
                        <a:defRPr kumimoji="1" sz="16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水粉体比</a:t>
                      </a:r>
                      <a:r>
                        <a:rPr kumimoji="1" lang="en-US" altLang="ja-JP" sz="800" b="1"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ja-JP" altLang="en-US" sz="800" b="1"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Ｗ</a:t>
                      </a:r>
                      <a:r>
                        <a:rPr kumimoji="1" lang="en-US" altLang="ja-JP" sz="800" b="1"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ja-JP" altLang="en-US" sz="800" b="1"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Ｐ</a:t>
                      </a:r>
                      <a:r>
                        <a:rPr kumimoji="1" lang="en-US" altLang="ja-JP" sz="800" b="1"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p>
                  </a:txBody>
                  <a:tcPr marL="198993" marR="198993" marT="45668" marB="456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16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水／粉体（セメント＋石炭灰）の重量比</a:t>
                      </a:r>
                    </a:p>
                  </a:txBody>
                  <a:tcPr marL="198993" marR="198993" marT="45668" marB="456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7678371"/>
                  </a:ext>
                </a:extLst>
              </a:tr>
              <a:tr h="213254">
                <a:tc>
                  <a:txBody>
                    <a:bodyPr/>
                    <a:lstStyle>
                      <a:lvl1pPr>
                        <a:spcBef>
                          <a:spcPct val="20000"/>
                        </a:spcBef>
                        <a:defRPr kumimoji="1" sz="16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石炭灰置換率</a:t>
                      </a:r>
                    </a:p>
                  </a:txBody>
                  <a:tcPr marL="198993" marR="198993" marT="45668" marB="456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16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石炭灰／粉体（セメント＋石炭灰）の重量比</a:t>
                      </a:r>
                    </a:p>
                  </a:txBody>
                  <a:tcPr marL="198993" marR="198993" marT="45668" marB="456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28392660"/>
                  </a:ext>
                </a:extLst>
              </a:tr>
              <a:tr h="213254">
                <a:tc>
                  <a:txBody>
                    <a:bodyPr/>
                    <a:lstStyle>
                      <a:lvl1pPr>
                        <a:spcBef>
                          <a:spcPct val="20000"/>
                        </a:spcBef>
                        <a:defRPr kumimoji="1" sz="16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練り混ぜ容積比</a:t>
                      </a:r>
                      <a:r>
                        <a:rPr kumimoji="1" lang="en-US" altLang="ja-JP" sz="800" b="1"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【pv】</a:t>
                      </a:r>
                    </a:p>
                  </a:txBody>
                  <a:tcPr marL="198993" marR="198993" marT="45668" marB="456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16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ペースト（セメント＋石炭灰＋水）／木材チップの容積比</a:t>
                      </a:r>
                    </a:p>
                  </a:txBody>
                  <a:tcPr marL="198993" marR="198993" marT="45668" marB="456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986785"/>
                  </a:ext>
                </a:extLst>
              </a:tr>
            </a:tbl>
          </a:graphicData>
        </a:graphic>
      </p:graphicFrame>
      <p:sp>
        <p:nvSpPr>
          <p:cNvPr id="23568" name="Text Box 2" descr="右上がり対角線">
            <a:extLst>
              <a:ext uri="{FF2B5EF4-FFF2-40B4-BE49-F238E27FC236}">
                <a16:creationId xmlns:a16="http://schemas.microsoft.com/office/drawing/2014/main" id="{FC73D713-96B2-4D86-BDF7-39AF493B5C1E}"/>
              </a:ext>
            </a:extLst>
          </p:cNvPr>
          <p:cNvSpPr txBox="1">
            <a:spLocks noChangeArrowheads="1"/>
          </p:cNvSpPr>
          <p:nvPr/>
        </p:nvSpPr>
        <p:spPr bwMode="auto">
          <a:xfrm>
            <a:off x="912813" y="549275"/>
            <a:ext cx="2566987" cy="36671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ＭＳ Ｐゴシック" panose="020B0600070205080204" pitchFamily="50" charset="-128"/>
              </a:rPr>
              <a:t>【</a:t>
            </a:r>
            <a:r>
              <a:rPr lang="ja-JP" altLang="en-US" sz="1800">
                <a:latin typeface="ＭＳ Ｐゴシック" panose="020B0600070205080204" pitchFamily="50" charset="-128"/>
              </a:rPr>
              <a:t>被覆材料配合割合</a:t>
            </a:r>
            <a:r>
              <a:rPr lang="en-US" altLang="ja-JP" sz="1800">
                <a:latin typeface="ＭＳ Ｐゴシック" panose="020B0600070205080204" pitchFamily="50" charset="-128"/>
              </a:rPr>
              <a:t>】</a:t>
            </a:r>
          </a:p>
        </p:txBody>
      </p:sp>
      <p:sp>
        <p:nvSpPr>
          <p:cNvPr id="23569" name="Rectangle 3" descr="右上がり対角線">
            <a:extLst>
              <a:ext uri="{FF2B5EF4-FFF2-40B4-BE49-F238E27FC236}">
                <a16:creationId xmlns:a16="http://schemas.microsoft.com/office/drawing/2014/main" id="{3453B49F-1158-4B0E-80AF-6DAB14BAE61D}"/>
              </a:ext>
            </a:extLst>
          </p:cNvPr>
          <p:cNvSpPr>
            <a:spLocks noChangeArrowheads="1"/>
          </p:cNvSpPr>
          <p:nvPr/>
        </p:nvSpPr>
        <p:spPr bwMode="auto">
          <a:xfrm>
            <a:off x="-130175" y="1912938"/>
            <a:ext cx="9144000" cy="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grpSp>
        <p:nvGrpSpPr>
          <p:cNvPr id="23570" name="Group 4">
            <a:extLst>
              <a:ext uri="{FF2B5EF4-FFF2-40B4-BE49-F238E27FC236}">
                <a16:creationId xmlns:a16="http://schemas.microsoft.com/office/drawing/2014/main" id="{D9B5CB22-D6FE-4513-8504-347E8A7B0C0A}"/>
              </a:ext>
            </a:extLst>
          </p:cNvPr>
          <p:cNvGrpSpPr>
            <a:grpSpLocks/>
          </p:cNvGrpSpPr>
          <p:nvPr/>
        </p:nvGrpSpPr>
        <p:grpSpPr bwMode="auto">
          <a:xfrm>
            <a:off x="5480050" y="1260475"/>
            <a:ext cx="3168650" cy="4241800"/>
            <a:chOff x="3326" y="982"/>
            <a:chExt cx="1996" cy="2672"/>
          </a:xfrm>
        </p:grpSpPr>
        <p:grpSp>
          <p:nvGrpSpPr>
            <p:cNvPr id="23623" name="Group 5">
              <a:extLst>
                <a:ext uri="{FF2B5EF4-FFF2-40B4-BE49-F238E27FC236}">
                  <a16:creationId xmlns:a16="http://schemas.microsoft.com/office/drawing/2014/main" id="{67BF14FE-6639-462D-9F9A-59DAB202C712}"/>
                </a:ext>
              </a:extLst>
            </p:cNvPr>
            <p:cNvGrpSpPr>
              <a:grpSpLocks/>
            </p:cNvGrpSpPr>
            <p:nvPr/>
          </p:nvGrpSpPr>
          <p:grpSpPr bwMode="auto">
            <a:xfrm>
              <a:off x="3326" y="984"/>
              <a:ext cx="1942" cy="2650"/>
              <a:chOff x="3326" y="984"/>
              <a:chExt cx="1942" cy="2650"/>
            </a:xfrm>
          </p:grpSpPr>
          <p:sp>
            <p:nvSpPr>
              <p:cNvPr id="23641" name="Line 6">
                <a:extLst>
                  <a:ext uri="{FF2B5EF4-FFF2-40B4-BE49-F238E27FC236}">
                    <a16:creationId xmlns:a16="http://schemas.microsoft.com/office/drawing/2014/main" id="{1947FEE1-04F8-43AF-BD86-EBF40AC031FE}"/>
                  </a:ext>
                </a:extLst>
              </p:cNvPr>
              <p:cNvSpPr>
                <a:spLocks noChangeShapeType="1"/>
              </p:cNvSpPr>
              <p:nvPr/>
            </p:nvSpPr>
            <p:spPr bwMode="auto">
              <a:xfrm>
                <a:off x="3910" y="1898"/>
                <a:ext cx="0" cy="10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3642" name="Group 7">
                <a:extLst>
                  <a:ext uri="{FF2B5EF4-FFF2-40B4-BE49-F238E27FC236}">
                    <a16:creationId xmlns:a16="http://schemas.microsoft.com/office/drawing/2014/main" id="{623ADCCE-6847-49C5-853A-C9350CBD8EB4}"/>
                  </a:ext>
                </a:extLst>
              </p:cNvPr>
              <p:cNvGrpSpPr>
                <a:grpSpLocks/>
              </p:cNvGrpSpPr>
              <p:nvPr/>
            </p:nvGrpSpPr>
            <p:grpSpPr bwMode="auto">
              <a:xfrm>
                <a:off x="3326" y="984"/>
                <a:ext cx="1942" cy="2650"/>
                <a:chOff x="3326" y="984"/>
                <a:chExt cx="1942" cy="2650"/>
              </a:xfrm>
            </p:grpSpPr>
            <p:sp>
              <p:nvSpPr>
                <p:cNvPr id="23643" name="Rectangle 8">
                  <a:extLst>
                    <a:ext uri="{FF2B5EF4-FFF2-40B4-BE49-F238E27FC236}">
                      <a16:creationId xmlns:a16="http://schemas.microsoft.com/office/drawing/2014/main" id="{FB50D26A-9BC0-4CF7-9E49-5788DD855C6A}"/>
                    </a:ext>
                  </a:extLst>
                </p:cNvPr>
                <p:cNvSpPr>
                  <a:spLocks noChangeArrowheads="1"/>
                </p:cNvSpPr>
                <p:nvPr/>
              </p:nvSpPr>
              <p:spPr bwMode="auto">
                <a:xfrm>
                  <a:off x="4605" y="2094"/>
                  <a:ext cx="624" cy="186"/>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44" name="Rectangle 9">
                  <a:extLst>
                    <a:ext uri="{FF2B5EF4-FFF2-40B4-BE49-F238E27FC236}">
                      <a16:creationId xmlns:a16="http://schemas.microsoft.com/office/drawing/2014/main" id="{41950375-91AB-4719-B074-B3C4B33B0827}"/>
                    </a:ext>
                  </a:extLst>
                </p:cNvPr>
                <p:cNvSpPr>
                  <a:spLocks noChangeArrowheads="1"/>
                </p:cNvSpPr>
                <p:nvPr/>
              </p:nvSpPr>
              <p:spPr bwMode="auto">
                <a:xfrm>
                  <a:off x="3536" y="984"/>
                  <a:ext cx="738" cy="140"/>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45" name="Rectangle 10">
                  <a:extLst>
                    <a:ext uri="{FF2B5EF4-FFF2-40B4-BE49-F238E27FC236}">
                      <a16:creationId xmlns:a16="http://schemas.microsoft.com/office/drawing/2014/main" id="{BE229897-5E90-4709-ADB0-24A50179D90D}"/>
                    </a:ext>
                  </a:extLst>
                </p:cNvPr>
                <p:cNvSpPr>
                  <a:spLocks noChangeArrowheads="1"/>
                </p:cNvSpPr>
                <p:nvPr/>
              </p:nvSpPr>
              <p:spPr bwMode="auto">
                <a:xfrm>
                  <a:off x="3776" y="1219"/>
                  <a:ext cx="272" cy="126"/>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46" name="Rectangle 11">
                  <a:extLst>
                    <a:ext uri="{FF2B5EF4-FFF2-40B4-BE49-F238E27FC236}">
                      <a16:creationId xmlns:a16="http://schemas.microsoft.com/office/drawing/2014/main" id="{57B62298-F926-41CE-922C-F75E85DE3E42}"/>
                    </a:ext>
                  </a:extLst>
                </p:cNvPr>
                <p:cNvSpPr>
                  <a:spLocks noChangeArrowheads="1"/>
                </p:cNvSpPr>
                <p:nvPr/>
              </p:nvSpPr>
              <p:spPr bwMode="auto">
                <a:xfrm>
                  <a:off x="3652" y="1756"/>
                  <a:ext cx="506" cy="140"/>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47" name="Rectangle 12">
                  <a:extLst>
                    <a:ext uri="{FF2B5EF4-FFF2-40B4-BE49-F238E27FC236}">
                      <a16:creationId xmlns:a16="http://schemas.microsoft.com/office/drawing/2014/main" id="{A1587645-0959-449F-916B-E3BDCA65419B}"/>
                    </a:ext>
                  </a:extLst>
                </p:cNvPr>
                <p:cNvSpPr>
                  <a:spLocks noChangeArrowheads="1"/>
                </p:cNvSpPr>
                <p:nvPr/>
              </p:nvSpPr>
              <p:spPr bwMode="auto">
                <a:xfrm>
                  <a:off x="3772" y="2440"/>
                  <a:ext cx="272" cy="130"/>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48" name="Rectangle 13">
                  <a:extLst>
                    <a:ext uri="{FF2B5EF4-FFF2-40B4-BE49-F238E27FC236}">
                      <a16:creationId xmlns:a16="http://schemas.microsoft.com/office/drawing/2014/main" id="{30F4FDFE-8307-4C7D-8387-1CF97C83BF02}"/>
                    </a:ext>
                  </a:extLst>
                </p:cNvPr>
                <p:cNvSpPr>
                  <a:spLocks noChangeArrowheads="1"/>
                </p:cNvSpPr>
                <p:nvPr/>
              </p:nvSpPr>
              <p:spPr bwMode="auto">
                <a:xfrm>
                  <a:off x="3404" y="2704"/>
                  <a:ext cx="1010" cy="134"/>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49" name="Rectangle 14">
                  <a:extLst>
                    <a:ext uri="{FF2B5EF4-FFF2-40B4-BE49-F238E27FC236}">
                      <a16:creationId xmlns:a16="http://schemas.microsoft.com/office/drawing/2014/main" id="{B8BFE178-B014-4E2A-8DFE-69D4691DB73B}"/>
                    </a:ext>
                  </a:extLst>
                </p:cNvPr>
                <p:cNvSpPr>
                  <a:spLocks noChangeArrowheads="1"/>
                </p:cNvSpPr>
                <p:nvPr/>
              </p:nvSpPr>
              <p:spPr bwMode="auto">
                <a:xfrm>
                  <a:off x="3494" y="1504"/>
                  <a:ext cx="814" cy="144"/>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50" name="Rectangle 15">
                  <a:extLst>
                    <a:ext uri="{FF2B5EF4-FFF2-40B4-BE49-F238E27FC236}">
                      <a16:creationId xmlns:a16="http://schemas.microsoft.com/office/drawing/2014/main" id="{92794BCD-51E2-4A31-B2CF-5EBA114BED46}"/>
                    </a:ext>
                  </a:extLst>
                </p:cNvPr>
                <p:cNvSpPr>
                  <a:spLocks noChangeArrowheads="1"/>
                </p:cNvSpPr>
                <p:nvPr/>
              </p:nvSpPr>
              <p:spPr bwMode="auto">
                <a:xfrm>
                  <a:off x="3516" y="3466"/>
                  <a:ext cx="782" cy="168"/>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51" name="Rectangle 16">
                  <a:extLst>
                    <a:ext uri="{FF2B5EF4-FFF2-40B4-BE49-F238E27FC236}">
                      <a16:creationId xmlns:a16="http://schemas.microsoft.com/office/drawing/2014/main" id="{7C3D7251-9F42-4BF5-951E-E04C06EB5582}"/>
                    </a:ext>
                  </a:extLst>
                </p:cNvPr>
                <p:cNvSpPr>
                  <a:spLocks noChangeArrowheads="1"/>
                </p:cNvSpPr>
                <p:nvPr/>
              </p:nvSpPr>
              <p:spPr bwMode="auto">
                <a:xfrm>
                  <a:off x="4486" y="3462"/>
                  <a:ext cx="782" cy="168"/>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52" name="AutoShape 17">
                  <a:extLst>
                    <a:ext uri="{FF2B5EF4-FFF2-40B4-BE49-F238E27FC236}">
                      <a16:creationId xmlns:a16="http://schemas.microsoft.com/office/drawing/2014/main" id="{9915184D-5342-40C6-99B1-59F3EB872B51}"/>
                    </a:ext>
                  </a:extLst>
                </p:cNvPr>
                <p:cNvSpPr>
                  <a:spLocks noChangeArrowheads="1"/>
                </p:cNvSpPr>
                <p:nvPr/>
              </p:nvSpPr>
              <p:spPr bwMode="auto">
                <a:xfrm>
                  <a:off x="3564" y="2984"/>
                  <a:ext cx="688" cy="340"/>
                </a:xfrm>
                <a:prstGeom prst="diamond">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53" name="AutoShape 18">
                  <a:extLst>
                    <a:ext uri="{FF2B5EF4-FFF2-40B4-BE49-F238E27FC236}">
                      <a16:creationId xmlns:a16="http://schemas.microsoft.com/office/drawing/2014/main" id="{C759EF0C-EA9E-4A46-B099-14C8EFB74D1B}"/>
                    </a:ext>
                  </a:extLst>
                </p:cNvPr>
                <p:cNvSpPr>
                  <a:spLocks noChangeArrowheads="1"/>
                </p:cNvSpPr>
                <p:nvPr/>
              </p:nvSpPr>
              <p:spPr bwMode="auto">
                <a:xfrm>
                  <a:off x="3566" y="2006"/>
                  <a:ext cx="688" cy="340"/>
                </a:xfrm>
                <a:prstGeom prst="diamond">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54" name="Line 19">
                  <a:extLst>
                    <a:ext uri="{FF2B5EF4-FFF2-40B4-BE49-F238E27FC236}">
                      <a16:creationId xmlns:a16="http://schemas.microsoft.com/office/drawing/2014/main" id="{0A404971-39AF-4202-B938-2B213F5AA595}"/>
                    </a:ext>
                  </a:extLst>
                </p:cNvPr>
                <p:cNvSpPr>
                  <a:spLocks noChangeShapeType="1"/>
                </p:cNvSpPr>
                <p:nvPr/>
              </p:nvSpPr>
              <p:spPr bwMode="auto">
                <a:xfrm>
                  <a:off x="3903" y="1125"/>
                  <a:ext cx="0" cy="99"/>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 name="Line 20">
                  <a:extLst>
                    <a:ext uri="{FF2B5EF4-FFF2-40B4-BE49-F238E27FC236}">
                      <a16:creationId xmlns:a16="http://schemas.microsoft.com/office/drawing/2014/main" id="{564E77F4-59C1-46DA-AE4C-2C52D18644F5}"/>
                    </a:ext>
                  </a:extLst>
                </p:cNvPr>
                <p:cNvSpPr>
                  <a:spLocks noChangeShapeType="1"/>
                </p:cNvSpPr>
                <p:nvPr/>
              </p:nvSpPr>
              <p:spPr bwMode="auto">
                <a:xfrm>
                  <a:off x="3906" y="1344"/>
                  <a:ext cx="0" cy="153"/>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6" name="Line 21">
                  <a:extLst>
                    <a:ext uri="{FF2B5EF4-FFF2-40B4-BE49-F238E27FC236}">
                      <a16:creationId xmlns:a16="http://schemas.microsoft.com/office/drawing/2014/main" id="{5E301CAE-594A-4F4D-91D1-1E4C65AAB69F}"/>
                    </a:ext>
                  </a:extLst>
                </p:cNvPr>
                <p:cNvSpPr>
                  <a:spLocks noChangeShapeType="1"/>
                </p:cNvSpPr>
                <p:nvPr/>
              </p:nvSpPr>
              <p:spPr bwMode="auto">
                <a:xfrm>
                  <a:off x="3903" y="1647"/>
                  <a:ext cx="1" cy="110"/>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7" name="Line 22">
                  <a:extLst>
                    <a:ext uri="{FF2B5EF4-FFF2-40B4-BE49-F238E27FC236}">
                      <a16:creationId xmlns:a16="http://schemas.microsoft.com/office/drawing/2014/main" id="{FA5E9920-23D9-4F19-9C9F-642FCC0130D4}"/>
                    </a:ext>
                  </a:extLst>
                </p:cNvPr>
                <p:cNvSpPr>
                  <a:spLocks noChangeShapeType="1"/>
                </p:cNvSpPr>
                <p:nvPr/>
              </p:nvSpPr>
              <p:spPr bwMode="auto">
                <a:xfrm>
                  <a:off x="3910" y="2348"/>
                  <a:ext cx="0" cy="92"/>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8" name="Line 23">
                  <a:extLst>
                    <a:ext uri="{FF2B5EF4-FFF2-40B4-BE49-F238E27FC236}">
                      <a16:creationId xmlns:a16="http://schemas.microsoft.com/office/drawing/2014/main" id="{7754A60D-3012-4B38-8B2F-508FEA527A37}"/>
                    </a:ext>
                  </a:extLst>
                </p:cNvPr>
                <p:cNvSpPr>
                  <a:spLocks noChangeShapeType="1"/>
                </p:cNvSpPr>
                <p:nvPr/>
              </p:nvSpPr>
              <p:spPr bwMode="auto">
                <a:xfrm>
                  <a:off x="3906" y="2570"/>
                  <a:ext cx="2" cy="132"/>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9" name="Line 24">
                  <a:extLst>
                    <a:ext uri="{FF2B5EF4-FFF2-40B4-BE49-F238E27FC236}">
                      <a16:creationId xmlns:a16="http://schemas.microsoft.com/office/drawing/2014/main" id="{6952BD73-2883-45A8-B61E-18297AE69796}"/>
                    </a:ext>
                  </a:extLst>
                </p:cNvPr>
                <p:cNvSpPr>
                  <a:spLocks noChangeShapeType="1"/>
                </p:cNvSpPr>
                <p:nvPr/>
              </p:nvSpPr>
              <p:spPr bwMode="auto">
                <a:xfrm>
                  <a:off x="3906" y="2836"/>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60" name="Line 25">
                  <a:extLst>
                    <a:ext uri="{FF2B5EF4-FFF2-40B4-BE49-F238E27FC236}">
                      <a16:creationId xmlns:a16="http://schemas.microsoft.com/office/drawing/2014/main" id="{F55D9A5F-F610-41B1-9583-85B55B091202}"/>
                    </a:ext>
                  </a:extLst>
                </p:cNvPr>
                <p:cNvSpPr>
                  <a:spLocks noChangeShapeType="1"/>
                </p:cNvSpPr>
                <p:nvPr/>
              </p:nvSpPr>
              <p:spPr bwMode="auto">
                <a:xfrm>
                  <a:off x="3910" y="3324"/>
                  <a:ext cx="0" cy="136"/>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3661" name="Group 26">
                  <a:extLst>
                    <a:ext uri="{FF2B5EF4-FFF2-40B4-BE49-F238E27FC236}">
                      <a16:creationId xmlns:a16="http://schemas.microsoft.com/office/drawing/2014/main" id="{8C6993C7-8CF1-4AC5-83A0-822442CA59C1}"/>
                    </a:ext>
                  </a:extLst>
                </p:cNvPr>
                <p:cNvGrpSpPr>
                  <a:grpSpLocks/>
                </p:cNvGrpSpPr>
                <p:nvPr/>
              </p:nvGrpSpPr>
              <p:grpSpPr bwMode="auto">
                <a:xfrm>
                  <a:off x="4254" y="3154"/>
                  <a:ext cx="610" cy="304"/>
                  <a:chOff x="4254" y="3154"/>
                  <a:chExt cx="610" cy="304"/>
                </a:xfrm>
              </p:grpSpPr>
              <p:sp>
                <p:nvSpPr>
                  <p:cNvPr id="23672" name="Line 27">
                    <a:extLst>
                      <a:ext uri="{FF2B5EF4-FFF2-40B4-BE49-F238E27FC236}">
                        <a16:creationId xmlns:a16="http://schemas.microsoft.com/office/drawing/2014/main" id="{B8D22348-9243-443C-BF85-6171A12007C6}"/>
                      </a:ext>
                    </a:extLst>
                  </p:cNvPr>
                  <p:cNvSpPr>
                    <a:spLocks noChangeShapeType="1"/>
                  </p:cNvSpPr>
                  <p:nvPr/>
                </p:nvSpPr>
                <p:spPr bwMode="auto">
                  <a:xfrm>
                    <a:off x="4254" y="3154"/>
                    <a:ext cx="61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73" name="Line 28">
                    <a:extLst>
                      <a:ext uri="{FF2B5EF4-FFF2-40B4-BE49-F238E27FC236}">
                        <a16:creationId xmlns:a16="http://schemas.microsoft.com/office/drawing/2014/main" id="{B5087B67-42B1-4D00-8D1A-AA07F99FEFB5}"/>
                      </a:ext>
                    </a:extLst>
                  </p:cNvPr>
                  <p:cNvSpPr>
                    <a:spLocks noChangeShapeType="1"/>
                  </p:cNvSpPr>
                  <p:nvPr/>
                </p:nvSpPr>
                <p:spPr bwMode="auto">
                  <a:xfrm>
                    <a:off x="4864" y="3156"/>
                    <a:ext cx="0" cy="302"/>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3662" name="Group 29">
                  <a:extLst>
                    <a:ext uri="{FF2B5EF4-FFF2-40B4-BE49-F238E27FC236}">
                      <a16:creationId xmlns:a16="http://schemas.microsoft.com/office/drawing/2014/main" id="{9C334981-0398-4FB0-9EED-FD0B44C1F222}"/>
                    </a:ext>
                  </a:extLst>
                </p:cNvPr>
                <p:cNvGrpSpPr>
                  <a:grpSpLocks/>
                </p:cNvGrpSpPr>
                <p:nvPr/>
              </p:nvGrpSpPr>
              <p:grpSpPr bwMode="auto">
                <a:xfrm>
                  <a:off x="3902" y="1380"/>
                  <a:ext cx="1020" cy="710"/>
                  <a:chOff x="3902" y="1380"/>
                  <a:chExt cx="1020" cy="710"/>
                </a:xfrm>
              </p:grpSpPr>
              <p:sp>
                <p:nvSpPr>
                  <p:cNvPr id="23670" name="Line 30">
                    <a:extLst>
                      <a:ext uri="{FF2B5EF4-FFF2-40B4-BE49-F238E27FC236}">
                        <a16:creationId xmlns:a16="http://schemas.microsoft.com/office/drawing/2014/main" id="{814FF932-2B18-4A47-B7D5-D56F6382262A}"/>
                      </a:ext>
                    </a:extLst>
                  </p:cNvPr>
                  <p:cNvSpPr>
                    <a:spLocks noChangeShapeType="1"/>
                  </p:cNvSpPr>
                  <p:nvPr/>
                </p:nvSpPr>
                <p:spPr bwMode="auto">
                  <a:xfrm>
                    <a:off x="3902" y="1384"/>
                    <a:ext cx="1018" cy="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71" name="Line 31">
                    <a:extLst>
                      <a:ext uri="{FF2B5EF4-FFF2-40B4-BE49-F238E27FC236}">
                        <a16:creationId xmlns:a16="http://schemas.microsoft.com/office/drawing/2014/main" id="{85AEE3C1-4523-457C-A5B0-E174C068B0F8}"/>
                      </a:ext>
                    </a:extLst>
                  </p:cNvPr>
                  <p:cNvSpPr>
                    <a:spLocks noChangeShapeType="1"/>
                  </p:cNvSpPr>
                  <p:nvPr/>
                </p:nvSpPr>
                <p:spPr bwMode="auto">
                  <a:xfrm flipV="1">
                    <a:off x="4922" y="1380"/>
                    <a:ext cx="0" cy="710"/>
                  </a:xfrm>
                  <a:prstGeom prst="line">
                    <a:avLst/>
                  </a:prstGeom>
                  <a:noFill/>
                  <a:ln w="127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3663" name="Group 32">
                  <a:extLst>
                    <a:ext uri="{FF2B5EF4-FFF2-40B4-BE49-F238E27FC236}">
                      <a16:creationId xmlns:a16="http://schemas.microsoft.com/office/drawing/2014/main" id="{24A92827-460A-4329-B84A-A9C99434BBE9}"/>
                    </a:ext>
                  </a:extLst>
                </p:cNvPr>
                <p:cNvGrpSpPr>
                  <a:grpSpLocks/>
                </p:cNvGrpSpPr>
                <p:nvPr/>
              </p:nvGrpSpPr>
              <p:grpSpPr bwMode="auto">
                <a:xfrm>
                  <a:off x="3326" y="1448"/>
                  <a:ext cx="572" cy="732"/>
                  <a:chOff x="3326" y="1448"/>
                  <a:chExt cx="572" cy="732"/>
                </a:xfrm>
              </p:grpSpPr>
              <p:sp>
                <p:nvSpPr>
                  <p:cNvPr id="23667" name="Line 33">
                    <a:extLst>
                      <a:ext uri="{FF2B5EF4-FFF2-40B4-BE49-F238E27FC236}">
                        <a16:creationId xmlns:a16="http://schemas.microsoft.com/office/drawing/2014/main" id="{5E53D925-16F3-441A-968B-F4098FDF7956}"/>
                      </a:ext>
                    </a:extLst>
                  </p:cNvPr>
                  <p:cNvSpPr>
                    <a:spLocks noChangeShapeType="1"/>
                  </p:cNvSpPr>
                  <p:nvPr/>
                </p:nvSpPr>
                <p:spPr bwMode="auto">
                  <a:xfrm flipH="1">
                    <a:off x="3326" y="2178"/>
                    <a:ext cx="24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68" name="Line 34">
                    <a:extLst>
                      <a:ext uri="{FF2B5EF4-FFF2-40B4-BE49-F238E27FC236}">
                        <a16:creationId xmlns:a16="http://schemas.microsoft.com/office/drawing/2014/main" id="{4E6027B5-20B1-4E91-85F1-B3E1FE1833DD}"/>
                      </a:ext>
                    </a:extLst>
                  </p:cNvPr>
                  <p:cNvSpPr>
                    <a:spLocks noChangeShapeType="1"/>
                  </p:cNvSpPr>
                  <p:nvPr/>
                </p:nvSpPr>
                <p:spPr bwMode="auto">
                  <a:xfrm flipV="1">
                    <a:off x="3330" y="1450"/>
                    <a:ext cx="0" cy="73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69" name="Line 35">
                    <a:extLst>
                      <a:ext uri="{FF2B5EF4-FFF2-40B4-BE49-F238E27FC236}">
                        <a16:creationId xmlns:a16="http://schemas.microsoft.com/office/drawing/2014/main" id="{C45AB730-1803-4741-9F6E-A12D562C9528}"/>
                      </a:ext>
                    </a:extLst>
                  </p:cNvPr>
                  <p:cNvSpPr>
                    <a:spLocks noChangeShapeType="1"/>
                  </p:cNvSpPr>
                  <p:nvPr/>
                </p:nvSpPr>
                <p:spPr bwMode="auto">
                  <a:xfrm>
                    <a:off x="3328" y="1448"/>
                    <a:ext cx="570" cy="0"/>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3664" name="Group 36">
                  <a:extLst>
                    <a:ext uri="{FF2B5EF4-FFF2-40B4-BE49-F238E27FC236}">
                      <a16:creationId xmlns:a16="http://schemas.microsoft.com/office/drawing/2014/main" id="{63724FEF-FB5A-48EE-99CE-953360636478}"/>
                    </a:ext>
                  </a:extLst>
                </p:cNvPr>
                <p:cNvGrpSpPr>
                  <a:grpSpLocks/>
                </p:cNvGrpSpPr>
                <p:nvPr/>
              </p:nvGrpSpPr>
              <p:grpSpPr bwMode="auto">
                <a:xfrm>
                  <a:off x="3906" y="2284"/>
                  <a:ext cx="1014" cy="638"/>
                  <a:chOff x="3906" y="2284"/>
                  <a:chExt cx="1014" cy="638"/>
                </a:xfrm>
              </p:grpSpPr>
              <p:sp>
                <p:nvSpPr>
                  <p:cNvPr id="23665" name="Line 37">
                    <a:extLst>
                      <a:ext uri="{FF2B5EF4-FFF2-40B4-BE49-F238E27FC236}">
                        <a16:creationId xmlns:a16="http://schemas.microsoft.com/office/drawing/2014/main" id="{FA11DDF3-5F2E-4257-9AEB-AF631B3C6BDD}"/>
                      </a:ext>
                    </a:extLst>
                  </p:cNvPr>
                  <p:cNvSpPr>
                    <a:spLocks noChangeShapeType="1"/>
                  </p:cNvSpPr>
                  <p:nvPr/>
                </p:nvSpPr>
                <p:spPr bwMode="auto">
                  <a:xfrm flipH="1" flipV="1">
                    <a:off x="3906" y="2922"/>
                    <a:ext cx="1014" cy="0"/>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66" name="Line 38">
                    <a:extLst>
                      <a:ext uri="{FF2B5EF4-FFF2-40B4-BE49-F238E27FC236}">
                        <a16:creationId xmlns:a16="http://schemas.microsoft.com/office/drawing/2014/main" id="{177B35E7-E90F-426C-B3ED-074914C219F2}"/>
                      </a:ext>
                    </a:extLst>
                  </p:cNvPr>
                  <p:cNvSpPr>
                    <a:spLocks noChangeShapeType="1"/>
                  </p:cNvSpPr>
                  <p:nvPr/>
                </p:nvSpPr>
                <p:spPr bwMode="auto">
                  <a:xfrm>
                    <a:off x="4920" y="2284"/>
                    <a:ext cx="0" cy="63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23624" name="Group 39">
              <a:extLst>
                <a:ext uri="{FF2B5EF4-FFF2-40B4-BE49-F238E27FC236}">
                  <a16:creationId xmlns:a16="http://schemas.microsoft.com/office/drawing/2014/main" id="{420333EF-7840-4B07-8116-9E0084AAE95F}"/>
                </a:ext>
              </a:extLst>
            </p:cNvPr>
            <p:cNvGrpSpPr>
              <a:grpSpLocks/>
            </p:cNvGrpSpPr>
            <p:nvPr/>
          </p:nvGrpSpPr>
          <p:grpSpPr bwMode="auto">
            <a:xfrm>
              <a:off x="3328" y="982"/>
              <a:ext cx="1994" cy="2672"/>
              <a:chOff x="3328" y="982"/>
              <a:chExt cx="1994" cy="2672"/>
            </a:xfrm>
          </p:grpSpPr>
          <p:grpSp>
            <p:nvGrpSpPr>
              <p:cNvPr id="23625" name="Group 40">
                <a:extLst>
                  <a:ext uri="{FF2B5EF4-FFF2-40B4-BE49-F238E27FC236}">
                    <a16:creationId xmlns:a16="http://schemas.microsoft.com/office/drawing/2014/main" id="{4F84DBF9-07B6-46B8-B1F9-79FDB9ACD375}"/>
                  </a:ext>
                </a:extLst>
              </p:cNvPr>
              <p:cNvGrpSpPr>
                <a:grpSpLocks/>
              </p:cNvGrpSpPr>
              <p:nvPr/>
            </p:nvGrpSpPr>
            <p:grpSpPr bwMode="auto">
              <a:xfrm>
                <a:off x="3340" y="982"/>
                <a:ext cx="1982" cy="2672"/>
                <a:chOff x="3340" y="982"/>
                <a:chExt cx="1982" cy="2672"/>
              </a:xfrm>
            </p:grpSpPr>
            <p:sp>
              <p:nvSpPr>
                <p:cNvPr id="23630" name="Text Box 41" descr="右上がり対角線">
                  <a:extLst>
                    <a:ext uri="{FF2B5EF4-FFF2-40B4-BE49-F238E27FC236}">
                      <a16:creationId xmlns:a16="http://schemas.microsoft.com/office/drawing/2014/main" id="{9CB53EFD-71DB-433F-899C-CC62EB69E462}"/>
                    </a:ext>
                  </a:extLst>
                </p:cNvPr>
                <p:cNvSpPr txBox="1">
                  <a:spLocks noChangeArrowheads="1"/>
                </p:cNvSpPr>
                <p:nvPr/>
              </p:nvSpPr>
              <p:spPr bwMode="auto">
                <a:xfrm>
                  <a:off x="3502" y="982"/>
                  <a:ext cx="824"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a:latin typeface="Times New Roman" panose="02020603050405020304" pitchFamily="18" charset="0"/>
                      <a:ea typeface="ＭＳ Ｐゴシック" panose="020B0600070205080204" pitchFamily="50" charset="-128"/>
                    </a:rPr>
                    <a:t>木材チップ（サンプリング）</a:t>
                  </a:r>
                </a:p>
              </p:txBody>
            </p:sp>
            <p:sp>
              <p:nvSpPr>
                <p:cNvPr id="23631" name="Text Box 42" descr="右上がり対角線">
                  <a:extLst>
                    <a:ext uri="{FF2B5EF4-FFF2-40B4-BE49-F238E27FC236}">
                      <a16:creationId xmlns:a16="http://schemas.microsoft.com/office/drawing/2014/main" id="{AAB34A83-35D3-423C-834F-32B11EF28729}"/>
                    </a:ext>
                  </a:extLst>
                </p:cNvPr>
                <p:cNvSpPr txBox="1">
                  <a:spLocks noChangeArrowheads="1"/>
                </p:cNvSpPr>
                <p:nvPr/>
              </p:nvSpPr>
              <p:spPr bwMode="auto">
                <a:xfrm>
                  <a:off x="3785" y="1215"/>
                  <a:ext cx="252"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a:latin typeface="Times New Roman" panose="02020603050405020304" pitchFamily="18" charset="0"/>
                      <a:ea typeface="ＭＳ Ｐゴシック" panose="020B0600070205080204" pitchFamily="50" charset="-128"/>
                    </a:rPr>
                    <a:t>乾燥</a:t>
                  </a:r>
                </a:p>
              </p:txBody>
            </p:sp>
            <p:sp>
              <p:nvSpPr>
                <p:cNvPr id="23632" name="Text Box 43" descr="右上がり対角線">
                  <a:extLst>
                    <a:ext uri="{FF2B5EF4-FFF2-40B4-BE49-F238E27FC236}">
                      <a16:creationId xmlns:a16="http://schemas.microsoft.com/office/drawing/2014/main" id="{3BCB444F-0293-422B-B0A3-DF506C88E66D}"/>
                    </a:ext>
                  </a:extLst>
                </p:cNvPr>
                <p:cNvSpPr txBox="1">
                  <a:spLocks noChangeArrowheads="1"/>
                </p:cNvSpPr>
                <p:nvPr/>
              </p:nvSpPr>
              <p:spPr bwMode="auto">
                <a:xfrm>
                  <a:off x="3452" y="1508"/>
                  <a:ext cx="904"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a:latin typeface="Times New Roman" panose="02020603050405020304" pitchFamily="18" charset="0"/>
                      <a:ea typeface="ＭＳ Ｐゴシック" panose="020B0600070205080204" pitchFamily="50" charset="-128"/>
                    </a:rPr>
                    <a:t>水を一定量加えなじませる</a:t>
                  </a:r>
                </a:p>
              </p:txBody>
            </p:sp>
            <p:sp>
              <p:nvSpPr>
                <p:cNvPr id="23633" name="Text Box 44" descr="右上がり対角線">
                  <a:extLst>
                    <a:ext uri="{FF2B5EF4-FFF2-40B4-BE49-F238E27FC236}">
                      <a16:creationId xmlns:a16="http://schemas.microsoft.com/office/drawing/2014/main" id="{31258F92-A9C6-491A-95FD-FD085D69942F}"/>
                    </a:ext>
                  </a:extLst>
                </p:cNvPr>
                <p:cNvSpPr txBox="1">
                  <a:spLocks noChangeArrowheads="1"/>
                </p:cNvSpPr>
                <p:nvPr/>
              </p:nvSpPr>
              <p:spPr bwMode="auto">
                <a:xfrm>
                  <a:off x="3598" y="1758"/>
                  <a:ext cx="618"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a:latin typeface="Times New Roman" panose="02020603050405020304" pitchFamily="18" charset="0"/>
                      <a:ea typeface="ＭＳ Ｐゴシック" panose="020B0600070205080204" pitchFamily="50" charset="-128"/>
                    </a:rPr>
                    <a:t>一定圧で押し付け</a:t>
                  </a:r>
                </a:p>
              </p:txBody>
            </p:sp>
            <p:sp>
              <p:nvSpPr>
                <p:cNvPr id="23634" name="Text Box 45" descr="右上がり対角線">
                  <a:extLst>
                    <a:ext uri="{FF2B5EF4-FFF2-40B4-BE49-F238E27FC236}">
                      <a16:creationId xmlns:a16="http://schemas.microsoft.com/office/drawing/2014/main" id="{1C9E11B6-073D-4FC4-97AD-E50F908ABD84}"/>
                    </a:ext>
                  </a:extLst>
                </p:cNvPr>
                <p:cNvSpPr txBox="1">
                  <a:spLocks noChangeArrowheads="1"/>
                </p:cNvSpPr>
                <p:nvPr/>
              </p:nvSpPr>
              <p:spPr bwMode="auto">
                <a:xfrm>
                  <a:off x="4601" y="2072"/>
                  <a:ext cx="634" cy="21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800">
                      <a:latin typeface="Times New Roman" panose="02020603050405020304" pitchFamily="18" charset="0"/>
                      <a:ea typeface="ＭＳ Ｐゴシック" panose="020B0600070205080204" pitchFamily="50" charset="-128"/>
                    </a:rPr>
                    <a:t>含水比を求め</a:t>
                  </a:r>
                </a:p>
                <a:p>
                  <a:pPr algn="ctr" eaLnBrk="1" hangingPunct="1">
                    <a:lnSpc>
                      <a:spcPct val="100000"/>
                    </a:lnSpc>
                  </a:pPr>
                  <a:r>
                    <a:rPr lang="ja-JP" altLang="en-US" sz="800">
                      <a:latin typeface="Times New Roman" panose="02020603050405020304" pitchFamily="18" charset="0"/>
                      <a:ea typeface="ＭＳ Ｐゴシック" panose="020B0600070205080204" pitchFamily="50" charset="-128"/>
                    </a:rPr>
                    <a:t>実含水比</a:t>
                  </a:r>
                  <a:r>
                    <a:rPr lang="ja-JP" altLang="en-US" sz="800">
                      <a:latin typeface="ＭＳ Ｐゴシック" panose="020B0600070205080204" pitchFamily="50" charset="-128"/>
                      <a:ea typeface="ＭＳ Ｐゴシック" panose="020B0600070205080204" pitchFamily="50" charset="-128"/>
                    </a:rPr>
                    <a:t>（</a:t>
                  </a:r>
                  <a:r>
                    <a:rPr lang="en-US" altLang="ja-JP" sz="800">
                      <a:latin typeface="ＭＳ Ｐゴシック" panose="020B0600070205080204" pitchFamily="50" charset="-128"/>
                      <a:ea typeface="ＭＳ Ｐゴシック" panose="020B0600070205080204" pitchFamily="50" charset="-128"/>
                    </a:rPr>
                    <a:t>X)</a:t>
                  </a:r>
                  <a:r>
                    <a:rPr lang="ja-JP" altLang="en-US" sz="800">
                      <a:latin typeface="ＭＳ Ｐゴシック" panose="020B0600070205080204" pitchFamily="50" charset="-128"/>
                      <a:ea typeface="ＭＳ Ｐゴシック" panose="020B0600070205080204" pitchFamily="50" charset="-128"/>
                    </a:rPr>
                    <a:t>とする</a:t>
                  </a:r>
                </a:p>
              </p:txBody>
            </p:sp>
            <p:sp>
              <p:nvSpPr>
                <p:cNvPr id="23635" name="Text Box 46" descr="右上がり対角線">
                  <a:extLst>
                    <a:ext uri="{FF2B5EF4-FFF2-40B4-BE49-F238E27FC236}">
                      <a16:creationId xmlns:a16="http://schemas.microsoft.com/office/drawing/2014/main" id="{B2FE7E95-5DEA-4F02-BBB1-D7B84503D410}"/>
                    </a:ext>
                  </a:extLst>
                </p:cNvPr>
                <p:cNvSpPr txBox="1">
                  <a:spLocks noChangeArrowheads="1"/>
                </p:cNvSpPr>
                <p:nvPr/>
              </p:nvSpPr>
              <p:spPr bwMode="auto">
                <a:xfrm>
                  <a:off x="3654" y="2070"/>
                  <a:ext cx="528" cy="21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800">
                      <a:latin typeface="Times New Roman" panose="02020603050405020304" pitchFamily="18" charset="0"/>
                      <a:ea typeface="ＭＳ Ｐゴシック" panose="020B0600070205080204" pitchFamily="50" charset="-128"/>
                    </a:rPr>
                    <a:t>余剰水が染み</a:t>
                  </a:r>
                </a:p>
                <a:p>
                  <a:pPr algn="ctr" eaLnBrk="1" hangingPunct="1">
                    <a:lnSpc>
                      <a:spcPct val="100000"/>
                    </a:lnSpc>
                  </a:pPr>
                  <a:r>
                    <a:rPr lang="ja-JP" altLang="en-US" sz="800">
                      <a:latin typeface="Times New Roman" panose="02020603050405020304" pitchFamily="18" charset="0"/>
                      <a:ea typeface="ＭＳ Ｐゴシック" panose="020B0600070205080204" pitchFamily="50" charset="-128"/>
                    </a:rPr>
                    <a:t>出てくるか？</a:t>
                  </a:r>
                  <a:endParaRPr lang="ja-JP" altLang="en-US" sz="800">
                    <a:latin typeface="ＭＳ Ｐゴシック" panose="020B0600070205080204" pitchFamily="50" charset="-128"/>
                    <a:ea typeface="ＭＳ Ｐゴシック" panose="020B0600070205080204" pitchFamily="50" charset="-128"/>
                  </a:endParaRPr>
                </a:p>
              </p:txBody>
            </p:sp>
            <p:sp>
              <p:nvSpPr>
                <p:cNvPr id="23636" name="Text Box 47" descr="右上がり対角線">
                  <a:extLst>
                    <a:ext uri="{FF2B5EF4-FFF2-40B4-BE49-F238E27FC236}">
                      <a16:creationId xmlns:a16="http://schemas.microsoft.com/office/drawing/2014/main" id="{BEAC3617-4FCC-46B7-8813-67DAB362CCA3}"/>
                    </a:ext>
                  </a:extLst>
                </p:cNvPr>
                <p:cNvSpPr txBox="1">
                  <a:spLocks noChangeArrowheads="1"/>
                </p:cNvSpPr>
                <p:nvPr/>
              </p:nvSpPr>
              <p:spPr bwMode="auto">
                <a:xfrm>
                  <a:off x="3776" y="2434"/>
                  <a:ext cx="252"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a:latin typeface="Times New Roman" panose="02020603050405020304" pitchFamily="18" charset="0"/>
                      <a:ea typeface="ＭＳ Ｐゴシック" panose="020B0600070205080204" pitchFamily="50" charset="-128"/>
                    </a:rPr>
                    <a:t>乾燥</a:t>
                  </a:r>
                </a:p>
              </p:txBody>
            </p:sp>
            <p:sp>
              <p:nvSpPr>
                <p:cNvPr id="23637" name="Text Box 48" descr="右上がり対角線">
                  <a:extLst>
                    <a:ext uri="{FF2B5EF4-FFF2-40B4-BE49-F238E27FC236}">
                      <a16:creationId xmlns:a16="http://schemas.microsoft.com/office/drawing/2014/main" id="{B5CD8A78-F4BB-4C6F-BEBC-281522821771}"/>
                    </a:ext>
                  </a:extLst>
                </p:cNvPr>
                <p:cNvSpPr txBox="1">
                  <a:spLocks noChangeArrowheads="1"/>
                </p:cNvSpPr>
                <p:nvPr/>
              </p:nvSpPr>
              <p:spPr bwMode="auto">
                <a:xfrm>
                  <a:off x="3340" y="2696"/>
                  <a:ext cx="1122"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800">
                      <a:latin typeface="ＭＳ Ｐゴシック" panose="020B0600070205080204" pitchFamily="50" charset="-128"/>
                      <a:ea typeface="ＭＳ Ｐゴシック" panose="020B0600070205080204" pitchFamily="50" charset="-128"/>
                    </a:rPr>
                    <a:t>含水比を求め基準含水比（</a:t>
                  </a:r>
                  <a:r>
                    <a:rPr lang="en-US" altLang="ja-JP" sz="800">
                      <a:latin typeface="ＭＳ Ｐゴシック" panose="020B0600070205080204" pitchFamily="50" charset="-128"/>
                      <a:ea typeface="ＭＳ Ｐゴシック" panose="020B0600070205080204" pitchFamily="50" charset="-128"/>
                    </a:rPr>
                    <a:t>Xo)</a:t>
                  </a:r>
                  <a:r>
                    <a:rPr lang="ja-JP" altLang="en-US" sz="800">
                      <a:latin typeface="ＭＳ Ｐゴシック" panose="020B0600070205080204" pitchFamily="50" charset="-128"/>
                      <a:ea typeface="ＭＳ Ｐゴシック" panose="020B0600070205080204" pitchFamily="50" charset="-128"/>
                    </a:rPr>
                    <a:t>とする</a:t>
                  </a:r>
                </a:p>
              </p:txBody>
            </p:sp>
            <p:sp>
              <p:nvSpPr>
                <p:cNvPr id="23638" name="Text Box 49" descr="右上がり対角線">
                  <a:extLst>
                    <a:ext uri="{FF2B5EF4-FFF2-40B4-BE49-F238E27FC236}">
                      <a16:creationId xmlns:a16="http://schemas.microsoft.com/office/drawing/2014/main" id="{B706FFC0-A4A2-41BF-BD3F-6250BE63C525}"/>
                    </a:ext>
                  </a:extLst>
                </p:cNvPr>
                <p:cNvSpPr txBox="1">
                  <a:spLocks noChangeArrowheads="1"/>
                </p:cNvSpPr>
                <p:nvPr/>
              </p:nvSpPr>
              <p:spPr bwMode="auto">
                <a:xfrm>
                  <a:off x="3466" y="3442"/>
                  <a:ext cx="888" cy="21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800">
                      <a:latin typeface="ＭＳ Ｐゴシック" panose="020B0600070205080204" pitchFamily="50" charset="-128"/>
                      <a:ea typeface="ＭＳ Ｐゴシック" panose="020B0600070205080204" pitchFamily="50" charset="-128"/>
                    </a:rPr>
                    <a:t>差分を木材チップの</a:t>
                  </a:r>
                  <a:r>
                    <a:rPr lang="ja-JP" altLang="en-US" sz="800">
                      <a:solidFill>
                        <a:srgbClr val="FF0000"/>
                      </a:solidFill>
                      <a:latin typeface="ＭＳ Ｐゴシック" panose="020B0600070205080204" pitchFamily="50" charset="-128"/>
                      <a:ea typeface="ＭＳ Ｐゴシック" panose="020B0600070205080204" pitchFamily="50" charset="-128"/>
                    </a:rPr>
                    <a:t>吸収</a:t>
                  </a:r>
                </a:p>
                <a:p>
                  <a:pPr algn="ctr" eaLnBrk="1" hangingPunct="1">
                    <a:lnSpc>
                      <a:spcPct val="100000"/>
                    </a:lnSpc>
                  </a:pPr>
                  <a:r>
                    <a:rPr lang="ja-JP" altLang="en-US" sz="800">
                      <a:latin typeface="ＭＳ Ｐゴシック" panose="020B0600070205080204" pitchFamily="50" charset="-128"/>
                      <a:ea typeface="ＭＳ Ｐゴシック" panose="020B0600070205080204" pitchFamily="50" charset="-128"/>
                    </a:rPr>
                    <a:t>する水の割合として見込む</a:t>
                  </a:r>
                </a:p>
              </p:txBody>
            </p:sp>
            <p:sp>
              <p:nvSpPr>
                <p:cNvPr id="23639" name="Text Box 50" descr="右上がり対角線">
                  <a:extLst>
                    <a:ext uri="{FF2B5EF4-FFF2-40B4-BE49-F238E27FC236}">
                      <a16:creationId xmlns:a16="http://schemas.microsoft.com/office/drawing/2014/main" id="{9C99B0C5-F71E-40A9-BBF5-B10E2B79E3F5}"/>
                    </a:ext>
                  </a:extLst>
                </p:cNvPr>
                <p:cNvSpPr txBox="1">
                  <a:spLocks noChangeArrowheads="1"/>
                </p:cNvSpPr>
                <p:nvPr/>
              </p:nvSpPr>
              <p:spPr bwMode="auto">
                <a:xfrm>
                  <a:off x="4434" y="3438"/>
                  <a:ext cx="888" cy="21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800">
                      <a:latin typeface="ＭＳ Ｐゴシック" panose="020B0600070205080204" pitchFamily="50" charset="-128"/>
                      <a:ea typeface="ＭＳ Ｐゴシック" panose="020B0600070205080204" pitchFamily="50" charset="-128"/>
                    </a:rPr>
                    <a:t>差分を木材チップの</a:t>
                  </a:r>
                  <a:r>
                    <a:rPr lang="ja-JP" altLang="en-US" sz="800">
                      <a:solidFill>
                        <a:srgbClr val="FF0000"/>
                      </a:solidFill>
                      <a:latin typeface="ＭＳ Ｐゴシック" panose="020B0600070205080204" pitchFamily="50" charset="-128"/>
                      <a:ea typeface="ＭＳ Ｐゴシック" panose="020B0600070205080204" pitchFamily="50" charset="-128"/>
                    </a:rPr>
                    <a:t>放出</a:t>
                  </a:r>
                </a:p>
                <a:p>
                  <a:pPr algn="ctr" eaLnBrk="1" hangingPunct="1">
                    <a:lnSpc>
                      <a:spcPct val="100000"/>
                    </a:lnSpc>
                  </a:pPr>
                  <a:r>
                    <a:rPr lang="ja-JP" altLang="en-US" sz="800">
                      <a:latin typeface="ＭＳ Ｐゴシック" panose="020B0600070205080204" pitchFamily="50" charset="-128"/>
                      <a:ea typeface="ＭＳ Ｐゴシック" panose="020B0600070205080204" pitchFamily="50" charset="-128"/>
                    </a:rPr>
                    <a:t>する水の割合として見込む</a:t>
                  </a:r>
                </a:p>
              </p:txBody>
            </p:sp>
            <p:sp>
              <p:nvSpPr>
                <p:cNvPr id="23640" name="Text Box 51" descr="右上がり対角線">
                  <a:extLst>
                    <a:ext uri="{FF2B5EF4-FFF2-40B4-BE49-F238E27FC236}">
                      <a16:creationId xmlns:a16="http://schemas.microsoft.com/office/drawing/2014/main" id="{05228B0F-3D32-4FC6-819F-8D79F116BB1A}"/>
                    </a:ext>
                  </a:extLst>
                </p:cNvPr>
                <p:cNvSpPr txBox="1">
                  <a:spLocks noChangeArrowheads="1"/>
                </p:cNvSpPr>
                <p:nvPr/>
              </p:nvSpPr>
              <p:spPr bwMode="auto">
                <a:xfrm>
                  <a:off x="3712" y="3092"/>
                  <a:ext cx="418"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800">
                      <a:latin typeface="ＭＳ Ｐゴシック" panose="020B0600070205080204" pitchFamily="50" charset="-128"/>
                      <a:ea typeface="ＭＳ Ｐゴシック" panose="020B0600070205080204" pitchFamily="50" charset="-128"/>
                    </a:rPr>
                    <a:t>Xo</a:t>
                  </a:r>
                  <a:r>
                    <a:rPr lang="ja-JP" altLang="en-US" sz="800">
                      <a:latin typeface="ＭＳ Ｐゴシック" panose="020B0600070205080204" pitchFamily="50" charset="-128"/>
                      <a:ea typeface="ＭＳ Ｐゴシック" panose="020B0600070205080204" pitchFamily="50" charset="-128"/>
                    </a:rPr>
                    <a:t>ー</a:t>
                  </a:r>
                  <a:r>
                    <a:rPr lang="en-US" altLang="ja-JP" sz="800">
                      <a:latin typeface="ＭＳ Ｐゴシック" panose="020B0600070205080204" pitchFamily="50" charset="-128"/>
                      <a:ea typeface="ＭＳ Ｐゴシック" panose="020B0600070205080204" pitchFamily="50" charset="-128"/>
                    </a:rPr>
                    <a:t>X</a:t>
                  </a:r>
                  <a:r>
                    <a:rPr lang="ja-JP" altLang="en-US" sz="800">
                      <a:latin typeface="ＭＳ Ｐゴシック" panose="020B0600070205080204" pitchFamily="50" charset="-128"/>
                      <a:ea typeface="ＭＳ Ｐゴシック" panose="020B0600070205080204" pitchFamily="50" charset="-128"/>
                    </a:rPr>
                    <a:t>は？</a:t>
                  </a:r>
                </a:p>
              </p:txBody>
            </p:sp>
          </p:grpSp>
          <p:sp>
            <p:nvSpPr>
              <p:cNvPr id="23626" name="Text Box 52" descr="右上がり対角線">
                <a:extLst>
                  <a:ext uri="{FF2B5EF4-FFF2-40B4-BE49-F238E27FC236}">
                    <a16:creationId xmlns:a16="http://schemas.microsoft.com/office/drawing/2014/main" id="{219840D4-56C2-4686-A785-E5C83B72B290}"/>
                  </a:ext>
                </a:extLst>
              </p:cNvPr>
              <p:cNvSpPr txBox="1">
                <a:spLocks noChangeArrowheads="1"/>
              </p:cNvSpPr>
              <p:nvPr/>
            </p:nvSpPr>
            <p:spPr bwMode="auto">
              <a:xfrm>
                <a:off x="3328" y="2056"/>
                <a:ext cx="288"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b="1">
                    <a:latin typeface="Times New Roman" panose="02020603050405020304" pitchFamily="18" charset="0"/>
                    <a:ea typeface="ＭＳ Ｐゴシック" panose="020B0600070205080204" pitchFamily="50" charset="-128"/>
                  </a:rPr>
                  <a:t>ＮＯ</a:t>
                </a:r>
              </a:p>
            </p:txBody>
          </p:sp>
          <p:sp>
            <p:nvSpPr>
              <p:cNvPr id="23627" name="Text Box 53" descr="右上がり対角線">
                <a:extLst>
                  <a:ext uri="{FF2B5EF4-FFF2-40B4-BE49-F238E27FC236}">
                    <a16:creationId xmlns:a16="http://schemas.microsoft.com/office/drawing/2014/main" id="{F7991FEA-123C-4ABE-8985-9E3184BCBBEC}"/>
                  </a:ext>
                </a:extLst>
              </p:cNvPr>
              <p:cNvSpPr txBox="1">
                <a:spLocks noChangeArrowheads="1"/>
              </p:cNvSpPr>
              <p:nvPr/>
            </p:nvSpPr>
            <p:spPr bwMode="auto">
              <a:xfrm>
                <a:off x="3876" y="2312"/>
                <a:ext cx="288"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b="1">
                    <a:latin typeface="Times New Roman" panose="02020603050405020304" pitchFamily="18" charset="0"/>
                    <a:ea typeface="ＭＳ Ｐゴシック" panose="020B0600070205080204" pitchFamily="50" charset="-128"/>
                  </a:rPr>
                  <a:t>ＹＥＳ</a:t>
                </a:r>
              </a:p>
            </p:txBody>
          </p:sp>
          <p:sp>
            <p:nvSpPr>
              <p:cNvPr id="23628" name="Text Box 54" descr="右上がり対角線">
                <a:extLst>
                  <a:ext uri="{FF2B5EF4-FFF2-40B4-BE49-F238E27FC236}">
                    <a16:creationId xmlns:a16="http://schemas.microsoft.com/office/drawing/2014/main" id="{7B1B4B7E-40CE-42D9-BF1E-924081E71722}"/>
                  </a:ext>
                </a:extLst>
              </p:cNvPr>
              <p:cNvSpPr txBox="1">
                <a:spLocks noChangeArrowheads="1"/>
              </p:cNvSpPr>
              <p:nvPr/>
            </p:nvSpPr>
            <p:spPr bwMode="auto">
              <a:xfrm>
                <a:off x="3860" y="3316"/>
                <a:ext cx="288"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b="1">
                    <a:latin typeface="Times New Roman" panose="02020603050405020304" pitchFamily="18" charset="0"/>
                    <a:ea typeface="ＭＳ Ｐゴシック" panose="020B0600070205080204" pitchFamily="50" charset="-128"/>
                  </a:rPr>
                  <a:t>正</a:t>
                </a:r>
              </a:p>
            </p:txBody>
          </p:sp>
          <p:sp>
            <p:nvSpPr>
              <p:cNvPr id="23629" name="Text Box 55" descr="右上がり対角線">
                <a:extLst>
                  <a:ext uri="{FF2B5EF4-FFF2-40B4-BE49-F238E27FC236}">
                    <a16:creationId xmlns:a16="http://schemas.microsoft.com/office/drawing/2014/main" id="{B9CEB024-2E64-4E1C-9A88-C7D18077A947}"/>
                  </a:ext>
                </a:extLst>
              </p:cNvPr>
              <p:cNvSpPr txBox="1">
                <a:spLocks noChangeArrowheads="1"/>
              </p:cNvSpPr>
              <p:nvPr/>
            </p:nvSpPr>
            <p:spPr bwMode="auto">
              <a:xfrm>
                <a:off x="4244" y="3028"/>
                <a:ext cx="288" cy="13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b="1">
                    <a:latin typeface="Times New Roman" panose="02020603050405020304" pitchFamily="18" charset="0"/>
                    <a:ea typeface="ＭＳ Ｐゴシック" panose="020B0600070205080204" pitchFamily="50" charset="-128"/>
                  </a:rPr>
                  <a:t>負</a:t>
                </a:r>
              </a:p>
            </p:txBody>
          </p:sp>
        </p:grpSp>
      </p:grpSp>
      <p:sp>
        <p:nvSpPr>
          <p:cNvPr id="23571" name="Text Box 70">
            <a:extLst>
              <a:ext uri="{FF2B5EF4-FFF2-40B4-BE49-F238E27FC236}">
                <a16:creationId xmlns:a16="http://schemas.microsoft.com/office/drawing/2014/main" id="{5E06AFC3-2E03-4C8C-825B-107A98C187CC}"/>
              </a:ext>
            </a:extLst>
          </p:cNvPr>
          <p:cNvSpPr txBox="1">
            <a:spLocks noChangeArrowheads="1"/>
          </p:cNvSpPr>
          <p:nvPr/>
        </p:nvSpPr>
        <p:spPr bwMode="auto">
          <a:xfrm>
            <a:off x="1514475" y="4229100"/>
            <a:ext cx="1625600" cy="477838"/>
          </a:xfrm>
          <a:prstGeom prst="rect">
            <a:avLst/>
          </a:prstGeom>
          <a:noFill/>
          <a:ln w="19050" algn="ctr">
            <a:solidFill>
              <a:srgbClr val="000000"/>
            </a:solidFill>
            <a:prstDash val="dashDot"/>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800" b="1">
                <a:latin typeface="Times New Roman" panose="02020603050405020304" pitchFamily="18" charset="0"/>
                <a:ea typeface="ＭＳ Ｐゴシック" panose="020B0600070205080204" pitchFamily="50" charset="-128"/>
              </a:rPr>
              <a:t>△</a:t>
            </a:r>
            <a:r>
              <a:rPr lang="ja-JP" altLang="en-US" sz="800" b="1">
                <a:latin typeface="Times New Roman" panose="02020603050405020304" pitchFamily="18" charset="0"/>
                <a:ea typeface="ＭＳ Ｐゴシック" panose="020B0600070205080204" pitchFamily="50" charset="-128"/>
              </a:rPr>
              <a:t>　Ｗ／Ｐが４０％、ｐｖが０．３</a:t>
            </a:r>
          </a:p>
          <a:p>
            <a:pPr eaLnBrk="1" hangingPunct="1">
              <a:lnSpc>
                <a:spcPct val="100000"/>
              </a:lnSpc>
            </a:pPr>
            <a:r>
              <a:rPr lang="ja-JP" altLang="en-US" sz="800" b="1">
                <a:latin typeface="Times New Roman" panose="02020603050405020304" pitchFamily="18" charset="0"/>
                <a:ea typeface="ＭＳ Ｐゴシック" panose="020B0600070205080204" pitchFamily="50" charset="-128"/>
              </a:rPr>
              <a:t>■　Ｗ／Ｐが４０％、ｐｖが０．２５</a:t>
            </a:r>
          </a:p>
          <a:p>
            <a:pPr eaLnBrk="1" hangingPunct="1">
              <a:lnSpc>
                <a:spcPct val="100000"/>
              </a:lnSpc>
            </a:pPr>
            <a:r>
              <a:rPr lang="ja-JP" altLang="en-US" sz="800" b="1">
                <a:latin typeface="Times New Roman" panose="02020603050405020304" pitchFamily="18" charset="0"/>
                <a:ea typeface="ＭＳ Ｐゴシック" panose="020B0600070205080204" pitchFamily="50" charset="-128"/>
              </a:rPr>
              <a:t>□　Ｗ／Ｐが４０％、ｐｖが０．２</a:t>
            </a:r>
          </a:p>
        </p:txBody>
      </p:sp>
      <p:grpSp>
        <p:nvGrpSpPr>
          <p:cNvPr id="23572" name="Group 71">
            <a:extLst>
              <a:ext uri="{FF2B5EF4-FFF2-40B4-BE49-F238E27FC236}">
                <a16:creationId xmlns:a16="http://schemas.microsoft.com/office/drawing/2014/main" id="{D706687E-3556-4CE7-91EB-FEB7FE7FF33E}"/>
              </a:ext>
            </a:extLst>
          </p:cNvPr>
          <p:cNvGrpSpPr>
            <a:grpSpLocks/>
          </p:cNvGrpSpPr>
          <p:nvPr/>
        </p:nvGrpSpPr>
        <p:grpSpPr bwMode="auto">
          <a:xfrm>
            <a:off x="517525" y="1196975"/>
            <a:ext cx="4686300" cy="2943225"/>
            <a:chOff x="408" y="1270"/>
            <a:chExt cx="2952" cy="1854"/>
          </a:xfrm>
        </p:grpSpPr>
        <p:grpSp>
          <p:nvGrpSpPr>
            <p:cNvPr id="23581" name="Group 72">
              <a:extLst>
                <a:ext uri="{FF2B5EF4-FFF2-40B4-BE49-F238E27FC236}">
                  <a16:creationId xmlns:a16="http://schemas.microsoft.com/office/drawing/2014/main" id="{3A0610DD-4E8F-49D3-ADF3-1B3DA31FE01E}"/>
                </a:ext>
              </a:extLst>
            </p:cNvPr>
            <p:cNvGrpSpPr>
              <a:grpSpLocks/>
            </p:cNvGrpSpPr>
            <p:nvPr/>
          </p:nvGrpSpPr>
          <p:grpSpPr bwMode="auto">
            <a:xfrm>
              <a:off x="408" y="1270"/>
              <a:ext cx="2100" cy="1854"/>
              <a:chOff x="700" y="1122"/>
              <a:chExt cx="2028" cy="1628"/>
            </a:xfrm>
          </p:grpSpPr>
          <p:grpSp>
            <p:nvGrpSpPr>
              <p:cNvPr id="23586" name="Group 73">
                <a:extLst>
                  <a:ext uri="{FF2B5EF4-FFF2-40B4-BE49-F238E27FC236}">
                    <a16:creationId xmlns:a16="http://schemas.microsoft.com/office/drawing/2014/main" id="{245264CE-5CB8-48BD-A9B1-F8102C5F5CA6}"/>
                  </a:ext>
                </a:extLst>
              </p:cNvPr>
              <p:cNvGrpSpPr>
                <a:grpSpLocks/>
              </p:cNvGrpSpPr>
              <p:nvPr/>
            </p:nvGrpSpPr>
            <p:grpSpPr bwMode="auto">
              <a:xfrm>
                <a:off x="936" y="1192"/>
                <a:ext cx="1716" cy="1362"/>
                <a:chOff x="872" y="1596"/>
                <a:chExt cx="1716" cy="1362"/>
              </a:xfrm>
            </p:grpSpPr>
            <p:grpSp>
              <p:nvGrpSpPr>
                <p:cNvPr id="23599" name="Group 74">
                  <a:extLst>
                    <a:ext uri="{FF2B5EF4-FFF2-40B4-BE49-F238E27FC236}">
                      <a16:creationId xmlns:a16="http://schemas.microsoft.com/office/drawing/2014/main" id="{AF3EA057-ACFF-4F3B-8873-79AE949BF886}"/>
                    </a:ext>
                  </a:extLst>
                </p:cNvPr>
                <p:cNvGrpSpPr>
                  <a:grpSpLocks/>
                </p:cNvGrpSpPr>
                <p:nvPr/>
              </p:nvGrpSpPr>
              <p:grpSpPr bwMode="auto">
                <a:xfrm>
                  <a:off x="872" y="1596"/>
                  <a:ext cx="1716" cy="1362"/>
                  <a:chOff x="872" y="1596"/>
                  <a:chExt cx="1716" cy="1362"/>
                </a:xfrm>
              </p:grpSpPr>
              <p:sp>
                <p:nvSpPr>
                  <p:cNvPr id="23615" name="Rectangle 75">
                    <a:extLst>
                      <a:ext uri="{FF2B5EF4-FFF2-40B4-BE49-F238E27FC236}">
                        <a16:creationId xmlns:a16="http://schemas.microsoft.com/office/drawing/2014/main" id="{5EC2D343-EA08-40E8-98E7-8F58AB8CAF73}"/>
                      </a:ext>
                    </a:extLst>
                  </p:cNvPr>
                  <p:cNvSpPr>
                    <a:spLocks noChangeArrowheads="1"/>
                  </p:cNvSpPr>
                  <p:nvPr/>
                </p:nvSpPr>
                <p:spPr bwMode="auto">
                  <a:xfrm>
                    <a:off x="880" y="1596"/>
                    <a:ext cx="1700" cy="1352"/>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16" name="Line 76">
                    <a:extLst>
                      <a:ext uri="{FF2B5EF4-FFF2-40B4-BE49-F238E27FC236}">
                        <a16:creationId xmlns:a16="http://schemas.microsoft.com/office/drawing/2014/main" id="{2D20554D-F460-407F-8506-BFE0465DDD21}"/>
                      </a:ext>
                    </a:extLst>
                  </p:cNvPr>
                  <p:cNvSpPr>
                    <a:spLocks noChangeShapeType="1"/>
                  </p:cNvSpPr>
                  <p:nvPr/>
                </p:nvSpPr>
                <p:spPr bwMode="auto">
                  <a:xfrm>
                    <a:off x="1216" y="1598"/>
                    <a:ext cx="4" cy="135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17" name="Line 77">
                    <a:extLst>
                      <a:ext uri="{FF2B5EF4-FFF2-40B4-BE49-F238E27FC236}">
                        <a16:creationId xmlns:a16="http://schemas.microsoft.com/office/drawing/2014/main" id="{50B66AFE-FE5E-4B38-82F9-F8C0C12D6371}"/>
                      </a:ext>
                    </a:extLst>
                  </p:cNvPr>
                  <p:cNvSpPr>
                    <a:spLocks noChangeShapeType="1"/>
                  </p:cNvSpPr>
                  <p:nvPr/>
                </p:nvSpPr>
                <p:spPr bwMode="auto">
                  <a:xfrm>
                    <a:off x="1558" y="1606"/>
                    <a:ext cx="4" cy="135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18" name="Line 78">
                    <a:extLst>
                      <a:ext uri="{FF2B5EF4-FFF2-40B4-BE49-F238E27FC236}">
                        <a16:creationId xmlns:a16="http://schemas.microsoft.com/office/drawing/2014/main" id="{6F0E2A97-A731-4F48-B3E7-B7F353379027}"/>
                      </a:ext>
                    </a:extLst>
                  </p:cNvPr>
                  <p:cNvSpPr>
                    <a:spLocks noChangeShapeType="1"/>
                  </p:cNvSpPr>
                  <p:nvPr/>
                </p:nvSpPr>
                <p:spPr bwMode="auto">
                  <a:xfrm>
                    <a:off x="1892" y="1606"/>
                    <a:ext cx="4" cy="135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19" name="Line 79">
                    <a:extLst>
                      <a:ext uri="{FF2B5EF4-FFF2-40B4-BE49-F238E27FC236}">
                        <a16:creationId xmlns:a16="http://schemas.microsoft.com/office/drawing/2014/main" id="{65E3955F-7E4E-4FAC-8976-3AAA5F4BE4AD}"/>
                      </a:ext>
                    </a:extLst>
                  </p:cNvPr>
                  <p:cNvSpPr>
                    <a:spLocks noChangeShapeType="1"/>
                  </p:cNvSpPr>
                  <p:nvPr/>
                </p:nvSpPr>
                <p:spPr bwMode="auto">
                  <a:xfrm>
                    <a:off x="2240" y="1598"/>
                    <a:ext cx="4" cy="135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20" name="Line 80">
                    <a:extLst>
                      <a:ext uri="{FF2B5EF4-FFF2-40B4-BE49-F238E27FC236}">
                        <a16:creationId xmlns:a16="http://schemas.microsoft.com/office/drawing/2014/main" id="{9343200B-02CB-44AB-B139-3BFA71E8BA4E}"/>
                      </a:ext>
                    </a:extLst>
                  </p:cNvPr>
                  <p:cNvSpPr>
                    <a:spLocks noChangeShapeType="1"/>
                  </p:cNvSpPr>
                  <p:nvPr/>
                </p:nvSpPr>
                <p:spPr bwMode="auto">
                  <a:xfrm flipV="1">
                    <a:off x="872" y="1932"/>
                    <a:ext cx="1706" cy="8"/>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21" name="Line 81">
                    <a:extLst>
                      <a:ext uri="{FF2B5EF4-FFF2-40B4-BE49-F238E27FC236}">
                        <a16:creationId xmlns:a16="http://schemas.microsoft.com/office/drawing/2014/main" id="{89AE7BC9-6A61-41C6-89C3-F3B92433D54D}"/>
                      </a:ext>
                    </a:extLst>
                  </p:cNvPr>
                  <p:cNvSpPr>
                    <a:spLocks noChangeShapeType="1"/>
                  </p:cNvSpPr>
                  <p:nvPr/>
                </p:nvSpPr>
                <p:spPr bwMode="auto">
                  <a:xfrm flipV="1">
                    <a:off x="882" y="2264"/>
                    <a:ext cx="1706" cy="8"/>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22" name="Line 82">
                    <a:extLst>
                      <a:ext uri="{FF2B5EF4-FFF2-40B4-BE49-F238E27FC236}">
                        <a16:creationId xmlns:a16="http://schemas.microsoft.com/office/drawing/2014/main" id="{4809D7CE-6876-400A-900F-9AD3143A8271}"/>
                      </a:ext>
                    </a:extLst>
                  </p:cNvPr>
                  <p:cNvSpPr>
                    <a:spLocks noChangeShapeType="1"/>
                  </p:cNvSpPr>
                  <p:nvPr/>
                </p:nvSpPr>
                <p:spPr bwMode="auto">
                  <a:xfrm flipV="1">
                    <a:off x="874" y="2604"/>
                    <a:ext cx="1706" cy="8"/>
                  </a:xfrm>
                  <a:prstGeom prst="line">
                    <a:avLst/>
                  </a:prstGeom>
                  <a:noFill/>
                  <a:ln w="25400">
                    <a:solidFill>
                      <a:srgbClr val="0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3600" name="Rectangle 83">
                  <a:extLst>
                    <a:ext uri="{FF2B5EF4-FFF2-40B4-BE49-F238E27FC236}">
                      <a16:creationId xmlns:a16="http://schemas.microsoft.com/office/drawing/2014/main" id="{F924A7F3-F887-4338-8163-2ED2862ED1E3}"/>
                    </a:ext>
                  </a:extLst>
                </p:cNvPr>
                <p:cNvSpPr>
                  <a:spLocks noChangeArrowheads="1"/>
                </p:cNvSpPr>
                <p:nvPr/>
              </p:nvSpPr>
              <p:spPr bwMode="auto">
                <a:xfrm>
                  <a:off x="1376" y="1944"/>
                  <a:ext cx="56" cy="56"/>
                </a:xfrm>
                <a:prstGeom prst="rect">
                  <a:avLst/>
                </a:prstGeom>
                <a:solidFill>
                  <a:srgbClr val="00000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01" name="Rectangle 84">
                  <a:extLst>
                    <a:ext uri="{FF2B5EF4-FFF2-40B4-BE49-F238E27FC236}">
                      <a16:creationId xmlns:a16="http://schemas.microsoft.com/office/drawing/2014/main" id="{BED3B994-7DD6-4189-BA08-5FA7B2647403}"/>
                    </a:ext>
                  </a:extLst>
                </p:cNvPr>
                <p:cNvSpPr>
                  <a:spLocks noChangeArrowheads="1"/>
                </p:cNvSpPr>
                <p:nvPr/>
              </p:nvSpPr>
              <p:spPr bwMode="auto">
                <a:xfrm>
                  <a:off x="1704" y="2000"/>
                  <a:ext cx="56" cy="56"/>
                </a:xfrm>
                <a:prstGeom prst="rect">
                  <a:avLst/>
                </a:prstGeom>
                <a:solidFill>
                  <a:srgbClr val="00000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02" name="Rectangle 85">
                  <a:extLst>
                    <a:ext uri="{FF2B5EF4-FFF2-40B4-BE49-F238E27FC236}">
                      <a16:creationId xmlns:a16="http://schemas.microsoft.com/office/drawing/2014/main" id="{FAF1FCC2-644A-4A90-85B6-390EB3491ACF}"/>
                    </a:ext>
                  </a:extLst>
                </p:cNvPr>
                <p:cNvSpPr>
                  <a:spLocks noChangeArrowheads="1"/>
                </p:cNvSpPr>
                <p:nvPr/>
              </p:nvSpPr>
              <p:spPr bwMode="auto">
                <a:xfrm>
                  <a:off x="2042" y="2216"/>
                  <a:ext cx="56" cy="56"/>
                </a:xfrm>
                <a:prstGeom prst="rect">
                  <a:avLst/>
                </a:prstGeom>
                <a:solidFill>
                  <a:srgbClr val="00000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03" name="AutoShape 86">
                  <a:extLst>
                    <a:ext uri="{FF2B5EF4-FFF2-40B4-BE49-F238E27FC236}">
                      <a16:creationId xmlns:a16="http://schemas.microsoft.com/office/drawing/2014/main" id="{FE25973E-48F5-4E60-9C34-4EB882D10D09}"/>
                    </a:ext>
                  </a:extLst>
                </p:cNvPr>
                <p:cNvSpPr>
                  <a:spLocks noChangeArrowheads="1"/>
                </p:cNvSpPr>
                <p:nvPr/>
              </p:nvSpPr>
              <p:spPr bwMode="auto">
                <a:xfrm>
                  <a:off x="1368" y="1776"/>
                  <a:ext cx="79" cy="79"/>
                </a:xfrm>
                <a:prstGeom prst="triangle">
                  <a:avLst>
                    <a:gd name="adj" fmla="val 50000"/>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04" name="AutoShape 87">
                  <a:extLst>
                    <a:ext uri="{FF2B5EF4-FFF2-40B4-BE49-F238E27FC236}">
                      <a16:creationId xmlns:a16="http://schemas.microsoft.com/office/drawing/2014/main" id="{12E9E3E8-E4AE-46B3-A757-C13CC868A0A3}"/>
                    </a:ext>
                  </a:extLst>
                </p:cNvPr>
                <p:cNvSpPr>
                  <a:spLocks noChangeArrowheads="1"/>
                </p:cNvSpPr>
                <p:nvPr/>
              </p:nvSpPr>
              <p:spPr bwMode="auto">
                <a:xfrm>
                  <a:off x="1694" y="1824"/>
                  <a:ext cx="79" cy="79"/>
                </a:xfrm>
                <a:prstGeom prst="triangle">
                  <a:avLst>
                    <a:gd name="adj" fmla="val 50000"/>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05" name="AutoShape 88">
                  <a:extLst>
                    <a:ext uri="{FF2B5EF4-FFF2-40B4-BE49-F238E27FC236}">
                      <a16:creationId xmlns:a16="http://schemas.microsoft.com/office/drawing/2014/main" id="{4E392442-BB4F-449C-A3E4-FE568D5779CF}"/>
                    </a:ext>
                  </a:extLst>
                </p:cNvPr>
                <p:cNvSpPr>
                  <a:spLocks noChangeArrowheads="1"/>
                </p:cNvSpPr>
                <p:nvPr/>
              </p:nvSpPr>
              <p:spPr bwMode="auto">
                <a:xfrm>
                  <a:off x="2024" y="1892"/>
                  <a:ext cx="79" cy="79"/>
                </a:xfrm>
                <a:prstGeom prst="triangle">
                  <a:avLst>
                    <a:gd name="adj" fmla="val 50000"/>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06" name="Line 89">
                  <a:extLst>
                    <a:ext uri="{FF2B5EF4-FFF2-40B4-BE49-F238E27FC236}">
                      <a16:creationId xmlns:a16="http://schemas.microsoft.com/office/drawing/2014/main" id="{4B07162C-9EE8-4BC2-9D23-C0C8B59E0E15}"/>
                    </a:ext>
                  </a:extLst>
                </p:cNvPr>
                <p:cNvSpPr>
                  <a:spLocks noChangeShapeType="1"/>
                </p:cNvSpPr>
                <p:nvPr/>
              </p:nvSpPr>
              <p:spPr bwMode="auto">
                <a:xfrm>
                  <a:off x="1430" y="1820"/>
                  <a:ext cx="280" cy="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07" name="Line 90">
                  <a:extLst>
                    <a:ext uri="{FF2B5EF4-FFF2-40B4-BE49-F238E27FC236}">
                      <a16:creationId xmlns:a16="http://schemas.microsoft.com/office/drawing/2014/main" id="{561C74CF-9235-4D15-9D8C-E4A6120AC993}"/>
                    </a:ext>
                  </a:extLst>
                </p:cNvPr>
                <p:cNvSpPr>
                  <a:spLocks noChangeShapeType="1"/>
                </p:cNvSpPr>
                <p:nvPr/>
              </p:nvSpPr>
              <p:spPr bwMode="auto">
                <a:xfrm>
                  <a:off x="1756" y="1884"/>
                  <a:ext cx="280" cy="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08" name="Line 91">
                  <a:extLst>
                    <a:ext uri="{FF2B5EF4-FFF2-40B4-BE49-F238E27FC236}">
                      <a16:creationId xmlns:a16="http://schemas.microsoft.com/office/drawing/2014/main" id="{ECFA179B-6CC3-43C3-BBE7-1E5DF8E01C8F}"/>
                    </a:ext>
                  </a:extLst>
                </p:cNvPr>
                <p:cNvSpPr>
                  <a:spLocks noChangeShapeType="1"/>
                </p:cNvSpPr>
                <p:nvPr/>
              </p:nvSpPr>
              <p:spPr bwMode="auto">
                <a:xfrm>
                  <a:off x="1404" y="1972"/>
                  <a:ext cx="324" cy="6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09" name="Line 92">
                  <a:extLst>
                    <a:ext uri="{FF2B5EF4-FFF2-40B4-BE49-F238E27FC236}">
                      <a16:creationId xmlns:a16="http://schemas.microsoft.com/office/drawing/2014/main" id="{CD9E8D08-8812-4639-8575-8703709D8D7F}"/>
                    </a:ext>
                  </a:extLst>
                </p:cNvPr>
                <p:cNvSpPr>
                  <a:spLocks noChangeShapeType="1"/>
                </p:cNvSpPr>
                <p:nvPr/>
              </p:nvSpPr>
              <p:spPr bwMode="auto">
                <a:xfrm>
                  <a:off x="1736" y="2026"/>
                  <a:ext cx="320" cy="2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10" name="Line 93">
                  <a:extLst>
                    <a:ext uri="{FF2B5EF4-FFF2-40B4-BE49-F238E27FC236}">
                      <a16:creationId xmlns:a16="http://schemas.microsoft.com/office/drawing/2014/main" id="{4CB25005-0E05-4942-BFB1-BA45C3B8BE83}"/>
                    </a:ext>
                  </a:extLst>
                </p:cNvPr>
                <p:cNvSpPr>
                  <a:spLocks noChangeShapeType="1"/>
                </p:cNvSpPr>
                <p:nvPr/>
              </p:nvSpPr>
              <p:spPr bwMode="auto">
                <a:xfrm>
                  <a:off x="1396" y="2646"/>
                  <a:ext cx="326" cy="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11" name="Line 94">
                  <a:extLst>
                    <a:ext uri="{FF2B5EF4-FFF2-40B4-BE49-F238E27FC236}">
                      <a16:creationId xmlns:a16="http://schemas.microsoft.com/office/drawing/2014/main" id="{3B77EF29-5848-4FC2-82CE-E2FC12470B83}"/>
                    </a:ext>
                  </a:extLst>
                </p:cNvPr>
                <p:cNvSpPr>
                  <a:spLocks noChangeShapeType="1"/>
                </p:cNvSpPr>
                <p:nvPr/>
              </p:nvSpPr>
              <p:spPr bwMode="auto">
                <a:xfrm>
                  <a:off x="1720" y="2708"/>
                  <a:ext cx="330" cy="4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12" name="Rectangle 95">
                  <a:extLst>
                    <a:ext uri="{FF2B5EF4-FFF2-40B4-BE49-F238E27FC236}">
                      <a16:creationId xmlns:a16="http://schemas.microsoft.com/office/drawing/2014/main" id="{31396629-8C72-413E-BC34-D1D6A9CFC344}"/>
                    </a:ext>
                  </a:extLst>
                </p:cNvPr>
                <p:cNvSpPr>
                  <a:spLocks noChangeArrowheads="1"/>
                </p:cNvSpPr>
                <p:nvPr/>
              </p:nvSpPr>
              <p:spPr bwMode="auto">
                <a:xfrm>
                  <a:off x="1368" y="2620"/>
                  <a:ext cx="56" cy="5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13" name="Rectangle 96">
                  <a:extLst>
                    <a:ext uri="{FF2B5EF4-FFF2-40B4-BE49-F238E27FC236}">
                      <a16:creationId xmlns:a16="http://schemas.microsoft.com/office/drawing/2014/main" id="{E0CF7FDC-8B1F-4B7D-9192-4E81951F0FAB}"/>
                    </a:ext>
                  </a:extLst>
                </p:cNvPr>
                <p:cNvSpPr>
                  <a:spLocks noChangeArrowheads="1"/>
                </p:cNvSpPr>
                <p:nvPr/>
              </p:nvSpPr>
              <p:spPr bwMode="auto">
                <a:xfrm>
                  <a:off x="1710" y="2688"/>
                  <a:ext cx="56" cy="5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3614" name="Rectangle 97">
                  <a:extLst>
                    <a:ext uri="{FF2B5EF4-FFF2-40B4-BE49-F238E27FC236}">
                      <a16:creationId xmlns:a16="http://schemas.microsoft.com/office/drawing/2014/main" id="{08B097B2-6C0A-4FED-A3D7-108DCB7BC35D}"/>
                    </a:ext>
                  </a:extLst>
                </p:cNvPr>
                <p:cNvSpPr>
                  <a:spLocks noChangeArrowheads="1"/>
                </p:cNvSpPr>
                <p:nvPr/>
              </p:nvSpPr>
              <p:spPr bwMode="auto">
                <a:xfrm>
                  <a:off x="2052" y="2724"/>
                  <a:ext cx="56" cy="5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grpSp>
          <p:grpSp>
            <p:nvGrpSpPr>
              <p:cNvPr id="23587" name="Group 98">
                <a:extLst>
                  <a:ext uri="{FF2B5EF4-FFF2-40B4-BE49-F238E27FC236}">
                    <a16:creationId xmlns:a16="http://schemas.microsoft.com/office/drawing/2014/main" id="{71D99A58-273E-4478-939A-1E1F89573D23}"/>
                  </a:ext>
                </a:extLst>
              </p:cNvPr>
              <p:cNvGrpSpPr>
                <a:grpSpLocks/>
              </p:cNvGrpSpPr>
              <p:nvPr/>
            </p:nvGrpSpPr>
            <p:grpSpPr bwMode="auto">
              <a:xfrm>
                <a:off x="700" y="1122"/>
                <a:ext cx="2028" cy="1628"/>
                <a:chOff x="636" y="1526"/>
                <a:chExt cx="2028" cy="1628"/>
              </a:xfrm>
            </p:grpSpPr>
            <p:sp>
              <p:nvSpPr>
                <p:cNvPr id="23588" name="Text Box 99" descr="右上がり対角線">
                  <a:extLst>
                    <a:ext uri="{FF2B5EF4-FFF2-40B4-BE49-F238E27FC236}">
                      <a16:creationId xmlns:a16="http://schemas.microsoft.com/office/drawing/2014/main" id="{9B7BE5AB-6B59-4F63-9038-0E4A5A00C5D2}"/>
                    </a:ext>
                  </a:extLst>
                </p:cNvPr>
                <p:cNvSpPr txBox="1">
                  <a:spLocks noChangeArrowheads="1"/>
                </p:cNvSpPr>
                <p:nvPr/>
              </p:nvSpPr>
              <p:spPr bwMode="auto">
                <a:xfrm>
                  <a:off x="1380" y="3036"/>
                  <a:ext cx="652" cy="11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b="1">
                      <a:latin typeface="Times New Roman" panose="02020603050405020304" pitchFamily="18" charset="0"/>
                      <a:ea typeface="ＭＳ Ｐゴシック" panose="020B0600070205080204" pitchFamily="50" charset="-128"/>
                    </a:rPr>
                    <a:t>石炭灰置換率（％）</a:t>
                  </a:r>
                </a:p>
              </p:txBody>
            </p:sp>
            <p:sp>
              <p:nvSpPr>
                <p:cNvPr id="23589" name="Text Box 100" descr="右上がり対角線">
                  <a:extLst>
                    <a:ext uri="{FF2B5EF4-FFF2-40B4-BE49-F238E27FC236}">
                      <a16:creationId xmlns:a16="http://schemas.microsoft.com/office/drawing/2014/main" id="{A516CEDF-9930-4513-A929-16EDD52FA411}"/>
                    </a:ext>
                  </a:extLst>
                </p:cNvPr>
                <p:cNvSpPr txBox="1">
                  <a:spLocks noChangeArrowheads="1"/>
                </p:cNvSpPr>
                <p:nvPr/>
              </p:nvSpPr>
              <p:spPr bwMode="auto">
                <a:xfrm rot="-5400000">
                  <a:off x="429" y="2139"/>
                  <a:ext cx="544" cy="13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800" b="1">
                      <a:latin typeface="Times New Roman" panose="02020603050405020304" pitchFamily="18" charset="0"/>
                      <a:ea typeface="ＭＳ Ｐゴシック" panose="020B0600070205080204" pitchFamily="50" charset="-128"/>
                    </a:rPr>
                    <a:t>４週硬度（ｍｍ）</a:t>
                  </a:r>
                </a:p>
              </p:txBody>
            </p:sp>
            <p:sp>
              <p:nvSpPr>
                <p:cNvPr id="23590" name="Text Box 101" descr="右上がり対角線">
                  <a:extLst>
                    <a:ext uri="{FF2B5EF4-FFF2-40B4-BE49-F238E27FC236}">
                      <a16:creationId xmlns:a16="http://schemas.microsoft.com/office/drawing/2014/main" id="{E85CF168-F2E9-44EE-A5BF-B0DA749E8404}"/>
                    </a:ext>
                  </a:extLst>
                </p:cNvPr>
                <p:cNvSpPr txBox="1">
                  <a:spLocks noChangeArrowheads="1"/>
                </p:cNvSpPr>
                <p:nvPr/>
              </p:nvSpPr>
              <p:spPr bwMode="auto">
                <a:xfrm>
                  <a:off x="710" y="2544"/>
                  <a:ext cx="194" cy="11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lnSpc>
                      <a:spcPct val="100000"/>
                    </a:lnSpc>
                    <a:spcBef>
                      <a:spcPct val="50000"/>
                    </a:spcBef>
                  </a:pPr>
                  <a:r>
                    <a:rPr lang="en-US" altLang="ja-JP" sz="800" b="1">
                      <a:latin typeface="ＭＳ Ｐゴシック" panose="020B0600070205080204" pitchFamily="50" charset="-128"/>
                      <a:ea typeface="ＭＳ Ｐゴシック" panose="020B0600070205080204" pitchFamily="50" charset="-128"/>
                    </a:rPr>
                    <a:t>10</a:t>
                  </a:r>
                </a:p>
              </p:txBody>
            </p:sp>
            <p:sp>
              <p:nvSpPr>
                <p:cNvPr id="23591" name="Text Box 102" descr="右上がり対角線">
                  <a:extLst>
                    <a:ext uri="{FF2B5EF4-FFF2-40B4-BE49-F238E27FC236}">
                      <a16:creationId xmlns:a16="http://schemas.microsoft.com/office/drawing/2014/main" id="{E06A756B-446D-4D78-9F74-3A5D21F6FB64}"/>
                    </a:ext>
                  </a:extLst>
                </p:cNvPr>
                <p:cNvSpPr txBox="1">
                  <a:spLocks noChangeArrowheads="1"/>
                </p:cNvSpPr>
                <p:nvPr/>
              </p:nvSpPr>
              <p:spPr bwMode="auto">
                <a:xfrm>
                  <a:off x="718" y="1526"/>
                  <a:ext cx="194" cy="119"/>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lnSpc>
                      <a:spcPct val="100000"/>
                    </a:lnSpc>
                    <a:spcBef>
                      <a:spcPct val="50000"/>
                    </a:spcBef>
                  </a:pPr>
                  <a:r>
                    <a:rPr lang="en-US" altLang="ja-JP" sz="800" b="1">
                      <a:latin typeface="ＭＳ Ｐゴシック" panose="020B0600070205080204" pitchFamily="50" charset="-128"/>
                      <a:ea typeface="ＭＳ Ｐゴシック" panose="020B0600070205080204" pitchFamily="50" charset="-128"/>
                    </a:rPr>
                    <a:t>40</a:t>
                  </a:r>
                </a:p>
              </p:txBody>
            </p:sp>
            <p:sp>
              <p:nvSpPr>
                <p:cNvPr id="23592" name="Text Box 103" descr="右上がり対角線">
                  <a:extLst>
                    <a:ext uri="{FF2B5EF4-FFF2-40B4-BE49-F238E27FC236}">
                      <a16:creationId xmlns:a16="http://schemas.microsoft.com/office/drawing/2014/main" id="{26086A09-6B2F-4C90-B69F-E8DFEF2C5372}"/>
                    </a:ext>
                  </a:extLst>
                </p:cNvPr>
                <p:cNvSpPr txBox="1">
                  <a:spLocks noChangeArrowheads="1"/>
                </p:cNvSpPr>
                <p:nvPr/>
              </p:nvSpPr>
              <p:spPr bwMode="auto">
                <a:xfrm>
                  <a:off x="716" y="1864"/>
                  <a:ext cx="194" cy="119"/>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lnSpc>
                      <a:spcPct val="100000"/>
                    </a:lnSpc>
                    <a:spcBef>
                      <a:spcPct val="50000"/>
                    </a:spcBef>
                  </a:pPr>
                  <a:r>
                    <a:rPr lang="en-US" altLang="ja-JP" sz="800" b="1">
                      <a:latin typeface="ＭＳ Ｐゴシック" panose="020B0600070205080204" pitchFamily="50" charset="-128"/>
                      <a:ea typeface="ＭＳ Ｐゴシック" panose="020B0600070205080204" pitchFamily="50" charset="-128"/>
                    </a:rPr>
                    <a:t>30</a:t>
                  </a:r>
                </a:p>
              </p:txBody>
            </p:sp>
            <p:sp>
              <p:nvSpPr>
                <p:cNvPr id="23593" name="Text Box 104" descr="右上がり対角線">
                  <a:extLst>
                    <a:ext uri="{FF2B5EF4-FFF2-40B4-BE49-F238E27FC236}">
                      <a16:creationId xmlns:a16="http://schemas.microsoft.com/office/drawing/2014/main" id="{780E707C-E353-4F7B-B237-BBA7AA943065}"/>
                    </a:ext>
                  </a:extLst>
                </p:cNvPr>
                <p:cNvSpPr txBox="1">
                  <a:spLocks noChangeArrowheads="1"/>
                </p:cNvSpPr>
                <p:nvPr/>
              </p:nvSpPr>
              <p:spPr bwMode="auto">
                <a:xfrm>
                  <a:off x="718" y="2200"/>
                  <a:ext cx="194" cy="11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lnSpc>
                      <a:spcPct val="100000"/>
                    </a:lnSpc>
                    <a:spcBef>
                      <a:spcPct val="50000"/>
                    </a:spcBef>
                  </a:pPr>
                  <a:r>
                    <a:rPr lang="en-US" altLang="ja-JP" sz="800" b="1">
                      <a:latin typeface="ＭＳ Ｐゴシック" panose="020B0600070205080204" pitchFamily="50" charset="-128"/>
                      <a:ea typeface="ＭＳ Ｐゴシック" panose="020B0600070205080204" pitchFamily="50" charset="-128"/>
                    </a:rPr>
                    <a:t>20</a:t>
                  </a:r>
                </a:p>
              </p:txBody>
            </p:sp>
            <p:sp>
              <p:nvSpPr>
                <p:cNvPr id="23594" name="Text Box 105" descr="右上がり対角線">
                  <a:extLst>
                    <a:ext uri="{FF2B5EF4-FFF2-40B4-BE49-F238E27FC236}">
                      <a16:creationId xmlns:a16="http://schemas.microsoft.com/office/drawing/2014/main" id="{E9E14C2A-B28E-4E54-ADE0-8E5D7E465432}"/>
                    </a:ext>
                  </a:extLst>
                </p:cNvPr>
                <p:cNvSpPr txBox="1">
                  <a:spLocks noChangeArrowheads="1"/>
                </p:cNvSpPr>
                <p:nvPr/>
              </p:nvSpPr>
              <p:spPr bwMode="auto">
                <a:xfrm>
                  <a:off x="1458" y="2922"/>
                  <a:ext cx="194" cy="11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lnSpc>
                      <a:spcPct val="100000"/>
                    </a:lnSpc>
                    <a:spcBef>
                      <a:spcPct val="50000"/>
                    </a:spcBef>
                  </a:pPr>
                  <a:r>
                    <a:rPr lang="en-US" altLang="ja-JP" sz="800" b="1">
                      <a:latin typeface="ＭＳ Ｐゴシック" panose="020B0600070205080204" pitchFamily="50" charset="-128"/>
                      <a:ea typeface="ＭＳ Ｐゴシック" panose="020B0600070205080204" pitchFamily="50" charset="-128"/>
                    </a:rPr>
                    <a:t>40</a:t>
                  </a:r>
                </a:p>
              </p:txBody>
            </p:sp>
            <p:sp>
              <p:nvSpPr>
                <p:cNvPr id="23595" name="Text Box 106" descr="右上がり対角線">
                  <a:extLst>
                    <a:ext uri="{FF2B5EF4-FFF2-40B4-BE49-F238E27FC236}">
                      <a16:creationId xmlns:a16="http://schemas.microsoft.com/office/drawing/2014/main" id="{437D4301-B1F6-44B6-8999-0A97BC12C1D0}"/>
                    </a:ext>
                  </a:extLst>
                </p:cNvPr>
                <p:cNvSpPr txBox="1">
                  <a:spLocks noChangeArrowheads="1"/>
                </p:cNvSpPr>
                <p:nvPr/>
              </p:nvSpPr>
              <p:spPr bwMode="auto">
                <a:xfrm>
                  <a:off x="1116" y="2922"/>
                  <a:ext cx="194" cy="11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lnSpc>
                      <a:spcPct val="100000"/>
                    </a:lnSpc>
                    <a:spcBef>
                      <a:spcPct val="50000"/>
                    </a:spcBef>
                  </a:pPr>
                  <a:r>
                    <a:rPr lang="en-US" altLang="ja-JP" sz="800" b="1">
                      <a:latin typeface="ＭＳ Ｐゴシック" panose="020B0600070205080204" pitchFamily="50" charset="-128"/>
                      <a:ea typeface="ＭＳ Ｐゴシック" panose="020B0600070205080204" pitchFamily="50" charset="-128"/>
                    </a:rPr>
                    <a:t>20</a:t>
                  </a:r>
                </a:p>
              </p:txBody>
            </p:sp>
            <p:sp>
              <p:nvSpPr>
                <p:cNvPr id="23596" name="Text Box 107" descr="右上がり対角線">
                  <a:extLst>
                    <a:ext uri="{FF2B5EF4-FFF2-40B4-BE49-F238E27FC236}">
                      <a16:creationId xmlns:a16="http://schemas.microsoft.com/office/drawing/2014/main" id="{AF086BD2-8811-498F-9CFE-6CA1D7E290E1}"/>
                    </a:ext>
                  </a:extLst>
                </p:cNvPr>
                <p:cNvSpPr txBox="1">
                  <a:spLocks noChangeArrowheads="1"/>
                </p:cNvSpPr>
                <p:nvPr/>
              </p:nvSpPr>
              <p:spPr bwMode="auto">
                <a:xfrm>
                  <a:off x="2132" y="2928"/>
                  <a:ext cx="194" cy="11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lnSpc>
                      <a:spcPct val="100000"/>
                    </a:lnSpc>
                    <a:spcBef>
                      <a:spcPct val="50000"/>
                    </a:spcBef>
                  </a:pPr>
                  <a:r>
                    <a:rPr lang="en-US" altLang="ja-JP" sz="800" b="1">
                      <a:latin typeface="ＭＳ Ｐゴシック" panose="020B0600070205080204" pitchFamily="50" charset="-128"/>
                      <a:ea typeface="ＭＳ Ｐゴシック" panose="020B0600070205080204" pitchFamily="50" charset="-128"/>
                    </a:rPr>
                    <a:t>80</a:t>
                  </a:r>
                </a:p>
              </p:txBody>
            </p:sp>
            <p:sp>
              <p:nvSpPr>
                <p:cNvPr id="23597" name="Text Box 108" descr="右上がり対角線">
                  <a:extLst>
                    <a:ext uri="{FF2B5EF4-FFF2-40B4-BE49-F238E27FC236}">
                      <a16:creationId xmlns:a16="http://schemas.microsoft.com/office/drawing/2014/main" id="{EBBA770A-3D75-4929-8DEE-389AA476C98E}"/>
                    </a:ext>
                  </a:extLst>
                </p:cNvPr>
                <p:cNvSpPr txBox="1">
                  <a:spLocks noChangeArrowheads="1"/>
                </p:cNvSpPr>
                <p:nvPr/>
              </p:nvSpPr>
              <p:spPr bwMode="auto">
                <a:xfrm>
                  <a:off x="1790" y="2928"/>
                  <a:ext cx="194" cy="11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lnSpc>
                      <a:spcPct val="100000"/>
                    </a:lnSpc>
                    <a:spcBef>
                      <a:spcPct val="50000"/>
                    </a:spcBef>
                  </a:pPr>
                  <a:r>
                    <a:rPr lang="en-US" altLang="ja-JP" sz="800" b="1">
                      <a:latin typeface="ＭＳ Ｐゴシック" panose="020B0600070205080204" pitchFamily="50" charset="-128"/>
                      <a:ea typeface="ＭＳ Ｐゴシック" panose="020B0600070205080204" pitchFamily="50" charset="-128"/>
                    </a:rPr>
                    <a:t>60</a:t>
                  </a:r>
                </a:p>
              </p:txBody>
            </p:sp>
            <p:sp>
              <p:nvSpPr>
                <p:cNvPr id="23598" name="Text Box 109" descr="右上がり対角線">
                  <a:extLst>
                    <a:ext uri="{FF2B5EF4-FFF2-40B4-BE49-F238E27FC236}">
                      <a16:creationId xmlns:a16="http://schemas.microsoft.com/office/drawing/2014/main" id="{D8949B17-6A7C-4EC3-8EE4-E9074355F04D}"/>
                    </a:ext>
                  </a:extLst>
                </p:cNvPr>
                <p:cNvSpPr txBox="1">
                  <a:spLocks noChangeArrowheads="1"/>
                </p:cNvSpPr>
                <p:nvPr/>
              </p:nvSpPr>
              <p:spPr bwMode="auto">
                <a:xfrm>
                  <a:off x="2440" y="2924"/>
                  <a:ext cx="224" cy="119"/>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lnSpc>
                      <a:spcPct val="100000"/>
                    </a:lnSpc>
                    <a:spcBef>
                      <a:spcPct val="50000"/>
                    </a:spcBef>
                  </a:pPr>
                  <a:r>
                    <a:rPr lang="en-US" altLang="ja-JP" sz="800" b="1">
                      <a:latin typeface="ＭＳ Ｐゴシック" panose="020B0600070205080204" pitchFamily="50" charset="-128"/>
                      <a:ea typeface="ＭＳ Ｐゴシック" panose="020B0600070205080204" pitchFamily="50" charset="-128"/>
                    </a:rPr>
                    <a:t>100</a:t>
                  </a:r>
                </a:p>
              </p:txBody>
            </p:sp>
          </p:grpSp>
        </p:grpSp>
        <p:sp>
          <p:nvSpPr>
            <p:cNvPr id="23582" name="Text Box 110" descr="右上がり対角線">
              <a:extLst>
                <a:ext uri="{FF2B5EF4-FFF2-40B4-BE49-F238E27FC236}">
                  <a16:creationId xmlns:a16="http://schemas.microsoft.com/office/drawing/2014/main" id="{94BB0060-3C77-49B4-B810-3000BB6A0A4C}"/>
                </a:ext>
              </a:extLst>
            </p:cNvPr>
            <p:cNvSpPr txBox="1">
              <a:spLocks noChangeArrowheads="1"/>
            </p:cNvSpPr>
            <p:nvPr/>
          </p:nvSpPr>
          <p:spPr bwMode="auto">
            <a:xfrm>
              <a:off x="2592" y="1524"/>
              <a:ext cx="740" cy="28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ja-JP" altLang="en-US" sz="1200" b="1">
                  <a:solidFill>
                    <a:srgbClr val="FF0000"/>
                  </a:solidFill>
                  <a:latin typeface="Times New Roman" panose="02020603050405020304" pitchFamily="18" charset="0"/>
                  <a:ea typeface="ＭＳ Ｐゴシック" panose="020B0600070205080204" pitchFamily="50" charset="-128"/>
                </a:rPr>
                <a:t>根の伸張を</a:t>
              </a:r>
            </a:p>
            <a:p>
              <a:pPr eaLnBrk="1" hangingPunct="1">
                <a:lnSpc>
                  <a:spcPct val="100000"/>
                </a:lnSpc>
              </a:pPr>
              <a:r>
                <a:rPr lang="ja-JP" altLang="en-US" sz="1200" b="1">
                  <a:solidFill>
                    <a:srgbClr val="FF0000"/>
                  </a:solidFill>
                  <a:latin typeface="Times New Roman" panose="02020603050405020304" pitchFamily="18" charset="0"/>
                  <a:ea typeface="ＭＳ Ｐゴシック" panose="020B0600070205080204" pitchFamily="50" charset="-128"/>
                </a:rPr>
                <a:t>阻害する目安</a:t>
              </a:r>
            </a:p>
          </p:txBody>
        </p:sp>
        <p:sp>
          <p:nvSpPr>
            <p:cNvPr id="23583" name="Text Box 111" descr="右上がり対角線">
              <a:extLst>
                <a:ext uri="{FF2B5EF4-FFF2-40B4-BE49-F238E27FC236}">
                  <a16:creationId xmlns:a16="http://schemas.microsoft.com/office/drawing/2014/main" id="{264B1317-8063-4866-AE28-81D1963368AB}"/>
                </a:ext>
              </a:extLst>
            </p:cNvPr>
            <p:cNvSpPr txBox="1">
              <a:spLocks noChangeArrowheads="1"/>
            </p:cNvSpPr>
            <p:nvPr/>
          </p:nvSpPr>
          <p:spPr bwMode="auto">
            <a:xfrm>
              <a:off x="2568" y="2264"/>
              <a:ext cx="792" cy="40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spcBef>
                  <a:spcPct val="50000"/>
                </a:spcBef>
              </a:pPr>
              <a:r>
                <a:rPr lang="ja-JP" altLang="en-US" sz="1200" b="1">
                  <a:solidFill>
                    <a:srgbClr val="0000FF"/>
                  </a:solidFill>
                  <a:latin typeface="Times New Roman" panose="02020603050405020304" pitchFamily="18" charset="0"/>
                  <a:ea typeface="ＭＳ Ｐゴシック" panose="020B0600070205080204" pitchFamily="50" charset="-128"/>
                </a:rPr>
                <a:t>十分に固化せず指で押すとバラバラになる</a:t>
              </a:r>
            </a:p>
          </p:txBody>
        </p:sp>
        <p:sp>
          <p:nvSpPr>
            <p:cNvPr id="23584" name="Line 112">
              <a:extLst>
                <a:ext uri="{FF2B5EF4-FFF2-40B4-BE49-F238E27FC236}">
                  <a16:creationId xmlns:a16="http://schemas.microsoft.com/office/drawing/2014/main" id="{2EAE89C7-58EC-4D80-8FA0-90ED94EC9E51}"/>
                </a:ext>
              </a:extLst>
            </p:cNvPr>
            <p:cNvSpPr>
              <a:spLocks noChangeShapeType="1"/>
            </p:cNvSpPr>
            <p:nvPr/>
          </p:nvSpPr>
          <p:spPr bwMode="auto">
            <a:xfrm flipH="1">
              <a:off x="2428" y="1696"/>
              <a:ext cx="200" cy="4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85" name="Line 113">
              <a:extLst>
                <a:ext uri="{FF2B5EF4-FFF2-40B4-BE49-F238E27FC236}">
                  <a16:creationId xmlns:a16="http://schemas.microsoft.com/office/drawing/2014/main" id="{C72C7CCB-6676-4A99-9DE1-870A7BDDA071}"/>
                </a:ext>
              </a:extLst>
            </p:cNvPr>
            <p:cNvSpPr>
              <a:spLocks noChangeShapeType="1"/>
            </p:cNvSpPr>
            <p:nvPr/>
          </p:nvSpPr>
          <p:spPr bwMode="auto">
            <a:xfrm flipH="1">
              <a:off x="2436" y="2452"/>
              <a:ext cx="176" cy="52"/>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3573" name="Text Box 114">
            <a:extLst>
              <a:ext uri="{FF2B5EF4-FFF2-40B4-BE49-F238E27FC236}">
                <a16:creationId xmlns:a16="http://schemas.microsoft.com/office/drawing/2014/main" id="{0CB3A228-CAAB-4A7D-99FE-EC09A2A617DB}"/>
              </a:ext>
            </a:extLst>
          </p:cNvPr>
          <p:cNvSpPr txBox="1">
            <a:spLocks noChangeArrowheads="1"/>
          </p:cNvSpPr>
          <p:nvPr/>
        </p:nvSpPr>
        <p:spPr bwMode="auto">
          <a:xfrm>
            <a:off x="287338" y="5922963"/>
            <a:ext cx="4235450" cy="227012"/>
          </a:xfrm>
          <a:prstGeom prst="rect">
            <a:avLst/>
          </a:prstGeom>
          <a:solidFill>
            <a:srgbClr val="FFFFFF"/>
          </a:solidFill>
          <a:ln w="9525">
            <a:solidFill>
              <a:schemeClr val="bg1"/>
            </a:solidFill>
            <a:miter lim="800000"/>
            <a:headEnd/>
            <a:tailEnd/>
          </a:ln>
        </p:spPr>
        <p:txBody>
          <a:bodyPr wrap="none" lIns="18000" tIns="18000" rIns="18000" bIns="1800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200" b="1"/>
              <a:t>※ </a:t>
            </a:r>
            <a:r>
              <a:rPr lang="ja-JP" altLang="en-US" sz="1200" b="1"/>
              <a:t>発明品：ペースト（セメント＋石炭灰＋水）＋木材チップ</a:t>
            </a:r>
          </a:p>
        </p:txBody>
      </p:sp>
      <p:sp>
        <p:nvSpPr>
          <p:cNvPr id="23574" name="Text Box 116">
            <a:extLst>
              <a:ext uri="{FF2B5EF4-FFF2-40B4-BE49-F238E27FC236}">
                <a16:creationId xmlns:a16="http://schemas.microsoft.com/office/drawing/2014/main" id="{02E7AC6B-0F7E-49B9-918B-CE04AD067659}"/>
              </a:ext>
            </a:extLst>
          </p:cNvPr>
          <p:cNvSpPr txBox="1">
            <a:spLocks noChangeArrowheads="1"/>
          </p:cNvSpPr>
          <p:nvPr/>
        </p:nvSpPr>
        <p:spPr bwMode="auto">
          <a:xfrm>
            <a:off x="1466850" y="5618163"/>
            <a:ext cx="1962150" cy="3048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発明品の特性 </a:t>
            </a:r>
            <a:r>
              <a:rPr lang="en-US" altLang="ja-JP" sz="1400" b="1"/>
              <a:t>】  </a:t>
            </a:r>
          </a:p>
        </p:txBody>
      </p:sp>
      <p:sp>
        <p:nvSpPr>
          <p:cNvPr id="23575" name="Text Box 117">
            <a:extLst>
              <a:ext uri="{FF2B5EF4-FFF2-40B4-BE49-F238E27FC236}">
                <a16:creationId xmlns:a16="http://schemas.microsoft.com/office/drawing/2014/main" id="{F0FFDF77-5B47-4729-9118-80727F669CDC}"/>
              </a:ext>
            </a:extLst>
          </p:cNvPr>
          <p:cNvSpPr txBox="1">
            <a:spLocks noChangeArrowheads="1"/>
          </p:cNvSpPr>
          <p:nvPr/>
        </p:nvSpPr>
        <p:spPr bwMode="auto">
          <a:xfrm>
            <a:off x="5516563" y="5618163"/>
            <a:ext cx="3028950" cy="3048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a:t>
            </a:r>
            <a:r>
              <a:rPr lang="ja-JP" altLang="en-US" sz="1400" b="1">
                <a:solidFill>
                  <a:srgbClr val="000000"/>
                </a:solidFill>
                <a:latin typeface="Arial" panose="020B0604020202020204" pitchFamily="34" charset="0"/>
              </a:rPr>
              <a:t>吸水性・放水性の判断フロー図</a:t>
            </a:r>
            <a:r>
              <a:rPr lang="en-US" altLang="ja-JP" sz="1400" b="1"/>
              <a:t>】</a:t>
            </a:r>
          </a:p>
        </p:txBody>
      </p:sp>
      <p:sp>
        <p:nvSpPr>
          <p:cNvPr id="23576" name="Text Box 118">
            <a:extLst>
              <a:ext uri="{FF2B5EF4-FFF2-40B4-BE49-F238E27FC236}">
                <a16:creationId xmlns:a16="http://schemas.microsoft.com/office/drawing/2014/main" id="{E9E58E0A-0CA2-449E-B043-DB5F954D9EDC}"/>
              </a:ext>
            </a:extLst>
          </p:cNvPr>
          <p:cNvSpPr txBox="1">
            <a:spLocks noChangeArrowheads="1"/>
          </p:cNvSpPr>
          <p:nvPr/>
        </p:nvSpPr>
        <p:spPr bwMode="auto">
          <a:xfrm>
            <a:off x="1343025" y="6256338"/>
            <a:ext cx="1962150" cy="303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800">
                <a:latin typeface="Arial" panose="020B0604020202020204" pitchFamily="34" charset="0"/>
                <a:ea typeface="ＭＳ Ｐゴシック" panose="020B0600070205080204" pitchFamily="50" charset="-128"/>
              </a:rPr>
              <a:t>特許第</a:t>
            </a:r>
            <a:r>
              <a:rPr lang="en-US" altLang="ja-JP" sz="1800">
                <a:latin typeface="Arial" panose="020B0604020202020204" pitchFamily="34" charset="0"/>
                <a:ea typeface="ＭＳ Ｐゴシック" panose="020B0600070205080204" pitchFamily="50" charset="-128"/>
              </a:rPr>
              <a:t>4679935</a:t>
            </a:r>
            <a:r>
              <a:rPr lang="ja-JP" altLang="en-US" sz="1800">
                <a:latin typeface="Arial" panose="020B0604020202020204" pitchFamily="34" charset="0"/>
                <a:ea typeface="ＭＳ Ｐゴシック" panose="020B0600070205080204" pitchFamily="50" charset="-128"/>
              </a:rPr>
              <a:t>号</a:t>
            </a:r>
          </a:p>
        </p:txBody>
      </p:sp>
      <p:sp>
        <p:nvSpPr>
          <p:cNvPr id="23577" name="Text Box 119">
            <a:extLst>
              <a:ext uri="{FF2B5EF4-FFF2-40B4-BE49-F238E27FC236}">
                <a16:creationId xmlns:a16="http://schemas.microsoft.com/office/drawing/2014/main" id="{EA586ACD-AC78-4F14-A806-E1D92090D5F8}"/>
              </a:ext>
            </a:extLst>
          </p:cNvPr>
          <p:cNvSpPr txBox="1">
            <a:spLocks noChangeArrowheads="1"/>
          </p:cNvSpPr>
          <p:nvPr/>
        </p:nvSpPr>
        <p:spPr bwMode="auto">
          <a:xfrm>
            <a:off x="6008688" y="6256338"/>
            <a:ext cx="1962150" cy="303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800">
                <a:latin typeface="Arial" panose="020B0604020202020204" pitchFamily="34" charset="0"/>
                <a:ea typeface="ＭＳ Ｐゴシック" panose="020B0600070205080204" pitchFamily="50" charset="-128"/>
              </a:rPr>
              <a:t>特許第</a:t>
            </a:r>
            <a:r>
              <a:rPr lang="en-US" altLang="ja-JP" sz="1800">
                <a:latin typeface="Arial" panose="020B0604020202020204" pitchFamily="34" charset="0"/>
                <a:ea typeface="ＭＳ Ｐゴシック" panose="020B0600070205080204" pitchFamily="50" charset="-128"/>
              </a:rPr>
              <a:t>4515294</a:t>
            </a:r>
            <a:r>
              <a:rPr lang="ja-JP" altLang="en-US" sz="1800">
                <a:latin typeface="Arial" panose="020B0604020202020204" pitchFamily="34" charset="0"/>
                <a:ea typeface="ＭＳ Ｐゴシック" panose="020B0600070205080204" pitchFamily="50" charset="-128"/>
              </a:rPr>
              <a:t>号</a:t>
            </a:r>
          </a:p>
        </p:txBody>
      </p:sp>
      <p:sp>
        <p:nvSpPr>
          <p:cNvPr id="23578" name="Text Box 2" descr="右上がり対角線">
            <a:extLst>
              <a:ext uri="{FF2B5EF4-FFF2-40B4-BE49-F238E27FC236}">
                <a16:creationId xmlns:a16="http://schemas.microsoft.com/office/drawing/2014/main" id="{9DFF6C1D-B52D-4825-A6EF-0FF00D610854}"/>
              </a:ext>
            </a:extLst>
          </p:cNvPr>
          <p:cNvSpPr txBox="1">
            <a:spLocks noChangeArrowheads="1"/>
          </p:cNvSpPr>
          <p:nvPr/>
        </p:nvSpPr>
        <p:spPr bwMode="auto">
          <a:xfrm>
            <a:off x="5305425" y="549275"/>
            <a:ext cx="3287713" cy="36671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ＭＳ Ｐゴシック" panose="020B0600070205080204" pitchFamily="50" charset="-128"/>
              </a:rPr>
              <a:t>【</a:t>
            </a:r>
            <a:r>
              <a:rPr lang="ja-JP" altLang="en-US" sz="1800">
                <a:latin typeface="ＭＳ Ｐゴシック" panose="020B0600070205080204" pitchFamily="50" charset="-128"/>
              </a:rPr>
              <a:t>木材チップの水分量把握</a:t>
            </a:r>
            <a:r>
              <a:rPr lang="en-US" altLang="ja-JP" sz="1800">
                <a:latin typeface="ＭＳ Ｐゴシック" panose="020B0600070205080204" pitchFamily="50" charset="-128"/>
              </a:rPr>
              <a:t>】</a:t>
            </a:r>
          </a:p>
        </p:txBody>
      </p:sp>
      <p:sp>
        <p:nvSpPr>
          <p:cNvPr id="23579" name="タイトル 2">
            <a:extLst>
              <a:ext uri="{FF2B5EF4-FFF2-40B4-BE49-F238E27FC236}">
                <a16:creationId xmlns:a16="http://schemas.microsoft.com/office/drawing/2014/main" id="{E0E42C80-089C-46D3-83D3-D9F9504829AD}"/>
              </a:ext>
            </a:extLst>
          </p:cNvPr>
          <p:cNvSpPr>
            <a:spLocks noGrp="1" noChangeArrowheads="1"/>
          </p:cNvSpPr>
          <p:nvPr>
            <p:ph type="title"/>
          </p:nvPr>
        </p:nvSpPr>
        <p:spPr>
          <a:xfrm>
            <a:off x="107950" y="107950"/>
            <a:ext cx="8658225" cy="360363"/>
          </a:xfrm>
        </p:spPr>
        <p:txBody>
          <a:bodyPr/>
          <a:lstStyle/>
          <a:p>
            <a:pPr algn="r"/>
            <a:r>
              <a:rPr lang="ja-JP" altLang="en-US" sz="1800">
                <a:latin typeface="HG丸ｺﾞｼｯｸM-PRO" panose="020F0600000000000000" pitchFamily="50" charset="-128"/>
                <a:ea typeface="HG丸ｺﾞｼｯｸM-PRO" panose="020F0600000000000000" pitchFamily="50" charset="-128"/>
              </a:rPr>
              <a:t>３　</a:t>
            </a:r>
            <a:r>
              <a:rPr lang="ja-JP" altLang="ja-JP" sz="1800">
                <a:latin typeface="HG丸ｺﾞｼｯｸM-PRO" panose="020F0600000000000000" pitchFamily="50" charset="-128"/>
                <a:ea typeface="HG丸ｺﾞｼｯｸM-PRO" panose="020F0600000000000000" pitchFamily="50" charset="-128"/>
              </a:rPr>
              <a:t>木材チップ及び石炭灰を利用した法面など向けの被覆材料［つづき］</a:t>
            </a:r>
            <a:endParaRPr lang="ja-JP" altLang="en-US" sz="1800">
              <a:latin typeface="HG丸ｺﾞｼｯｸM-PRO" panose="020F0600000000000000" pitchFamily="50" charset="-128"/>
              <a:ea typeface="HG丸ｺﾞｼｯｸM-PRO" panose="020F0600000000000000" pitchFamily="50" charset="-128"/>
            </a:endParaRPr>
          </a:p>
        </p:txBody>
      </p:sp>
      <p:pic>
        <p:nvPicPr>
          <p:cNvPr id="23580" name="オーディオ 2">
            <a:hlinkClick r:id="" action="ppaction://media"/>
            <a:extLst>
              <a:ext uri="{FF2B5EF4-FFF2-40B4-BE49-F238E27FC236}">
                <a16:creationId xmlns:a16="http://schemas.microsoft.com/office/drawing/2014/main" id="{840C111F-6171-461D-9A85-9F183341AC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1851D9B3-445D-48ED-93D1-F8ED9E7313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cSld>
  <p:clrMapOvr>
    <a:masterClrMapping/>
  </p:clrMapOvr>
  <p:transition spd="slow" advTm="4362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79F01EB-8D24-4648-BCC2-255CD48BE1DA}"/>
              </a:ext>
            </a:extLst>
          </p:cNvPr>
          <p:cNvSpPr>
            <a:spLocks noGrp="1" noChangeArrowheads="1"/>
          </p:cNvSpPr>
          <p:nvPr>
            <p:ph type="title"/>
          </p:nvPr>
        </p:nvSpPr>
        <p:spPr>
          <a:xfrm>
            <a:off x="1588" y="101600"/>
            <a:ext cx="8229600" cy="360363"/>
          </a:xfrm>
        </p:spPr>
        <p:txBody>
          <a:bodyPr/>
          <a:lstStyle/>
          <a:p>
            <a:pPr eaLnBrk="1" hangingPunct="1"/>
            <a:r>
              <a:rPr lang="ja-JP" altLang="en-US" sz="2000">
                <a:latin typeface="HG丸ｺﾞｼｯｸM-PRO" panose="020F0600000000000000" pitchFamily="50" charset="-128"/>
                <a:ea typeface="HG丸ｺﾞｼｯｸM-PRO" panose="020F0600000000000000" pitchFamily="50" charset="-128"/>
              </a:rPr>
              <a:t>４　ＩＨクッキングヒーターを利用した冷却調理器 </a:t>
            </a:r>
          </a:p>
        </p:txBody>
      </p:sp>
      <p:sp>
        <p:nvSpPr>
          <p:cNvPr id="25603" name="Rectangle 3">
            <a:extLst>
              <a:ext uri="{FF2B5EF4-FFF2-40B4-BE49-F238E27FC236}">
                <a16:creationId xmlns:a16="http://schemas.microsoft.com/office/drawing/2014/main" id="{876B7565-F751-48A5-B428-3EB657C3DF9C}"/>
              </a:ext>
            </a:extLst>
          </p:cNvPr>
          <p:cNvSpPr>
            <a:spLocks noChangeArrowheads="1"/>
          </p:cNvSpPr>
          <p:nvPr/>
        </p:nvSpPr>
        <p:spPr bwMode="auto">
          <a:xfrm>
            <a:off x="2535238" y="4953000"/>
            <a:ext cx="492125" cy="258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pic>
        <p:nvPicPr>
          <p:cNvPr id="25604" name="Picture 4">
            <a:extLst>
              <a:ext uri="{FF2B5EF4-FFF2-40B4-BE49-F238E27FC236}">
                <a16:creationId xmlns:a16="http://schemas.microsoft.com/office/drawing/2014/main" id="{E21E74AF-0A45-4256-B260-199F1AD33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38" y="2930525"/>
            <a:ext cx="7869237"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5">
            <a:extLst>
              <a:ext uri="{FF2B5EF4-FFF2-40B4-BE49-F238E27FC236}">
                <a16:creationId xmlns:a16="http://schemas.microsoft.com/office/drawing/2014/main" id="{8E77D01C-DEFF-4D0A-8E69-143EED95EFA0}"/>
              </a:ext>
            </a:extLst>
          </p:cNvPr>
          <p:cNvSpPr>
            <a:spLocks noChangeShapeType="1"/>
          </p:cNvSpPr>
          <p:nvPr/>
        </p:nvSpPr>
        <p:spPr bwMode="auto">
          <a:xfrm>
            <a:off x="4787900" y="3132138"/>
            <a:ext cx="193675" cy="4905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5606" name="Text Box 6">
            <a:extLst>
              <a:ext uri="{FF2B5EF4-FFF2-40B4-BE49-F238E27FC236}">
                <a16:creationId xmlns:a16="http://schemas.microsoft.com/office/drawing/2014/main" id="{C362324B-5D67-46C7-9335-B8158D1282D8}"/>
              </a:ext>
            </a:extLst>
          </p:cNvPr>
          <p:cNvSpPr txBox="1">
            <a:spLocks noChangeArrowheads="1"/>
          </p:cNvSpPr>
          <p:nvPr/>
        </p:nvSpPr>
        <p:spPr bwMode="auto">
          <a:xfrm>
            <a:off x="4176713" y="2955925"/>
            <a:ext cx="78898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b="1">
                <a:ea typeface="ＭＳ Ｐゴシック" panose="020B0600070205080204" pitchFamily="50" charset="-128"/>
              </a:rPr>
              <a:t>整流部</a:t>
            </a:r>
            <a:endParaRPr lang="ja-JP" altLang="en-US" sz="1200" b="1">
              <a:latin typeface="Times New Roman" panose="02020603050405020304" pitchFamily="18" charset="0"/>
              <a:ea typeface="ＭＳ Ｐゴシック" panose="020B0600070205080204" pitchFamily="50" charset="-128"/>
            </a:endParaRPr>
          </a:p>
        </p:txBody>
      </p:sp>
      <p:sp>
        <p:nvSpPr>
          <p:cNvPr id="25607" name="Text Box 7">
            <a:extLst>
              <a:ext uri="{FF2B5EF4-FFF2-40B4-BE49-F238E27FC236}">
                <a16:creationId xmlns:a16="http://schemas.microsoft.com/office/drawing/2014/main" id="{409DDD38-62F6-44B7-AE24-2643AB15B4F2}"/>
              </a:ext>
            </a:extLst>
          </p:cNvPr>
          <p:cNvSpPr txBox="1">
            <a:spLocks noChangeArrowheads="1"/>
          </p:cNvSpPr>
          <p:nvPr/>
        </p:nvSpPr>
        <p:spPr bwMode="auto">
          <a:xfrm>
            <a:off x="169863" y="4608513"/>
            <a:ext cx="269398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400" b="1">
                <a:latin typeface="ＭＳ Ｐゴシック" panose="020B0600070205080204" pitchFamily="50" charset="-128"/>
                <a:ea typeface="ＭＳ Ｐゴシック" panose="020B0600070205080204" pitchFamily="50" charset="-128"/>
              </a:rPr>
              <a:t>ＩＨクッキングヒーター</a:t>
            </a:r>
          </a:p>
          <a:p>
            <a:pPr algn="just" eaLnBrk="1" hangingPunct="1">
              <a:lnSpc>
                <a:spcPct val="100000"/>
              </a:lnSpc>
            </a:pPr>
            <a:r>
              <a:rPr lang="ja-JP" altLang="en-US" sz="1400" b="1">
                <a:latin typeface="ＭＳ Ｐゴシック" panose="020B0600070205080204" pitchFamily="50" charset="-128"/>
                <a:ea typeface="ＭＳ Ｐゴシック" panose="020B0600070205080204" pitchFamily="50" charset="-128"/>
              </a:rPr>
              <a:t>（市販品）</a:t>
            </a:r>
          </a:p>
        </p:txBody>
      </p:sp>
      <p:sp>
        <p:nvSpPr>
          <p:cNvPr id="25608" name="Text Box 8">
            <a:extLst>
              <a:ext uri="{FF2B5EF4-FFF2-40B4-BE49-F238E27FC236}">
                <a16:creationId xmlns:a16="http://schemas.microsoft.com/office/drawing/2014/main" id="{5D087525-7C7C-4F2C-A55F-A03F437CF35B}"/>
              </a:ext>
            </a:extLst>
          </p:cNvPr>
          <p:cNvSpPr txBox="1">
            <a:spLocks noChangeArrowheads="1"/>
          </p:cNvSpPr>
          <p:nvPr/>
        </p:nvSpPr>
        <p:spPr bwMode="auto">
          <a:xfrm>
            <a:off x="963613" y="3325813"/>
            <a:ext cx="831850" cy="200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b="1">
                <a:ea typeface="ＭＳ Ｐゴシック" panose="020B0600070205080204" pitchFamily="50" charset="-128"/>
              </a:rPr>
              <a:t>排熱孔</a:t>
            </a:r>
            <a:endParaRPr lang="ja-JP" altLang="en-US" sz="1200" b="1">
              <a:latin typeface="Times New Roman" panose="02020603050405020304" pitchFamily="18" charset="0"/>
              <a:ea typeface="ＭＳ Ｐゴシック" panose="020B0600070205080204" pitchFamily="50" charset="-128"/>
            </a:endParaRPr>
          </a:p>
        </p:txBody>
      </p:sp>
      <p:sp>
        <p:nvSpPr>
          <p:cNvPr id="25609" name="Text Box 9">
            <a:extLst>
              <a:ext uri="{FF2B5EF4-FFF2-40B4-BE49-F238E27FC236}">
                <a16:creationId xmlns:a16="http://schemas.microsoft.com/office/drawing/2014/main" id="{94092047-F467-4C52-9AC2-893DE524057B}"/>
              </a:ext>
            </a:extLst>
          </p:cNvPr>
          <p:cNvSpPr txBox="1">
            <a:spLocks noChangeArrowheads="1"/>
          </p:cNvSpPr>
          <p:nvPr/>
        </p:nvSpPr>
        <p:spPr bwMode="auto">
          <a:xfrm>
            <a:off x="2916238" y="3457575"/>
            <a:ext cx="12001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2000" b="1">
                <a:solidFill>
                  <a:srgbClr val="FFFFFF"/>
                </a:solidFill>
                <a:ea typeface="ＭＳ Ｐゴシック" panose="020B0600070205080204" pitchFamily="50" charset="-128"/>
              </a:rPr>
              <a:t>冷却部</a:t>
            </a:r>
            <a:endParaRPr lang="ja-JP" altLang="en-US" sz="2800" b="1">
              <a:latin typeface="Times New Roman" panose="02020603050405020304" pitchFamily="18" charset="0"/>
              <a:ea typeface="ＭＳ Ｐゴシック" panose="020B0600070205080204" pitchFamily="50" charset="-128"/>
            </a:endParaRPr>
          </a:p>
        </p:txBody>
      </p:sp>
      <p:sp>
        <p:nvSpPr>
          <p:cNvPr id="25610" name="Text Box 10">
            <a:extLst>
              <a:ext uri="{FF2B5EF4-FFF2-40B4-BE49-F238E27FC236}">
                <a16:creationId xmlns:a16="http://schemas.microsoft.com/office/drawing/2014/main" id="{72DEED13-451D-4C51-A896-BE0B2747F881}"/>
              </a:ext>
            </a:extLst>
          </p:cNvPr>
          <p:cNvSpPr txBox="1">
            <a:spLocks noChangeArrowheads="1"/>
          </p:cNvSpPr>
          <p:nvPr/>
        </p:nvSpPr>
        <p:spPr bwMode="auto">
          <a:xfrm>
            <a:off x="2489200" y="4232275"/>
            <a:ext cx="85566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b="1">
                <a:ea typeface="ＭＳ Ｐゴシック" panose="020B0600070205080204" pitchFamily="50" charset="-128"/>
              </a:rPr>
              <a:t>コイル</a:t>
            </a:r>
            <a:endParaRPr lang="ja-JP" altLang="en-US" sz="1200" b="1">
              <a:latin typeface="Times New Roman" panose="02020603050405020304" pitchFamily="18" charset="0"/>
              <a:ea typeface="ＭＳ Ｐゴシック" panose="020B0600070205080204" pitchFamily="50" charset="-128"/>
            </a:endParaRPr>
          </a:p>
        </p:txBody>
      </p:sp>
      <p:sp>
        <p:nvSpPr>
          <p:cNvPr id="25611" name="Line 11">
            <a:extLst>
              <a:ext uri="{FF2B5EF4-FFF2-40B4-BE49-F238E27FC236}">
                <a16:creationId xmlns:a16="http://schemas.microsoft.com/office/drawing/2014/main" id="{D851DD4D-9C85-4B43-A0DF-55D3ADACC2D5}"/>
              </a:ext>
            </a:extLst>
          </p:cNvPr>
          <p:cNvSpPr>
            <a:spLocks noChangeShapeType="1"/>
          </p:cNvSpPr>
          <p:nvPr/>
        </p:nvSpPr>
        <p:spPr bwMode="auto">
          <a:xfrm flipH="1" flipV="1">
            <a:off x="3867150" y="4219575"/>
            <a:ext cx="52388" cy="16827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5612" name="Text Box 12">
            <a:extLst>
              <a:ext uri="{FF2B5EF4-FFF2-40B4-BE49-F238E27FC236}">
                <a16:creationId xmlns:a16="http://schemas.microsoft.com/office/drawing/2014/main" id="{5DE62179-1612-4A88-8FF2-AF762D5BAED5}"/>
              </a:ext>
            </a:extLst>
          </p:cNvPr>
          <p:cNvSpPr txBox="1">
            <a:spLocks noChangeArrowheads="1"/>
          </p:cNvSpPr>
          <p:nvPr/>
        </p:nvSpPr>
        <p:spPr bwMode="auto">
          <a:xfrm>
            <a:off x="3379788" y="5934075"/>
            <a:ext cx="11525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200" b="1">
                <a:latin typeface="ＭＳ Ｐゴシック" panose="020B0600070205080204" pitchFamily="50" charset="-128"/>
                <a:ea typeface="ＭＳ Ｐゴシック" panose="020B0600070205080204" pitchFamily="50" charset="-128"/>
              </a:rPr>
              <a:t>ペルチェ素子</a:t>
            </a:r>
          </a:p>
        </p:txBody>
      </p:sp>
      <p:pic>
        <p:nvPicPr>
          <p:cNvPr id="25613" name="Picture 13">
            <a:extLst>
              <a:ext uri="{FF2B5EF4-FFF2-40B4-BE49-F238E27FC236}">
                <a16:creationId xmlns:a16="http://schemas.microsoft.com/office/drawing/2014/main" id="{D5A23A04-6F40-44BA-803D-D97BEFE09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0038" y="1677988"/>
            <a:ext cx="21621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AutoShape 14">
            <a:extLst>
              <a:ext uri="{FF2B5EF4-FFF2-40B4-BE49-F238E27FC236}">
                <a16:creationId xmlns:a16="http://schemas.microsoft.com/office/drawing/2014/main" id="{013587EF-7375-40A7-B5DD-68E189AE1358}"/>
              </a:ext>
            </a:extLst>
          </p:cNvPr>
          <p:cNvSpPr>
            <a:spLocks noChangeArrowheads="1"/>
          </p:cNvSpPr>
          <p:nvPr/>
        </p:nvSpPr>
        <p:spPr bwMode="auto">
          <a:xfrm>
            <a:off x="1606550" y="2608263"/>
            <a:ext cx="1979613" cy="282575"/>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en-US" altLang="ja-JP" sz="1400">
                <a:latin typeface="ＭＳ Ｐゴシック" panose="020B0600070205080204" pitchFamily="50" charset="-128"/>
                <a:ea typeface="ＭＳ Ｐゴシック" panose="020B0600070205080204" pitchFamily="50" charset="-128"/>
              </a:rPr>
              <a:t>IH</a:t>
            </a:r>
            <a:r>
              <a:rPr lang="ja-JP" altLang="en-US" sz="1400">
                <a:latin typeface="ＭＳ Ｐゴシック" panose="020B0600070205080204" pitchFamily="50" charset="-128"/>
                <a:ea typeface="ＭＳ Ｐゴシック" panose="020B0600070205080204" pitchFamily="50" charset="-128"/>
              </a:rPr>
              <a:t>クッキングヒーター</a:t>
            </a:r>
            <a:endParaRPr lang="ja-JP" altLang="en-US" sz="1400" b="1">
              <a:latin typeface="ＭＳ Ｐゴシック" panose="020B0600070205080204" pitchFamily="50" charset="-128"/>
              <a:ea typeface="ＭＳ Ｐゴシック" panose="020B0600070205080204" pitchFamily="50" charset="-128"/>
            </a:endParaRPr>
          </a:p>
        </p:txBody>
      </p:sp>
      <p:sp>
        <p:nvSpPr>
          <p:cNvPr id="25615" name="Text Box 15">
            <a:extLst>
              <a:ext uri="{FF2B5EF4-FFF2-40B4-BE49-F238E27FC236}">
                <a16:creationId xmlns:a16="http://schemas.microsoft.com/office/drawing/2014/main" id="{7B58259E-E933-4071-8696-F94B4DF2DD3D}"/>
              </a:ext>
            </a:extLst>
          </p:cNvPr>
          <p:cNvSpPr txBox="1">
            <a:spLocks noChangeArrowheads="1"/>
          </p:cNvSpPr>
          <p:nvPr/>
        </p:nvSpPr>
        <p:spPr bwMode="auto">
          <a:xfrm>
            <a:off x="1985963" y="1657350"/>
            <a:ext cx="129698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pPr>
            <a:r>
              <a:rPr lang="ja-JP" altLang="en-US" sz="1400" b="1">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加熱調理</a:t>
            </a:r>
            <a:endParaRPr lang="ja-JP" altLang="en-US" sz="140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5616" name="Text Box 16">
            <a:extLst>
              <a:ext uri="{FF2B5EF4-FFF2-40B4-BE49-F238E27FC236}">
                <a16:creationId xmlns:a16="http://schemas.microsoft.com/office/drawing/2014/main" id="{D49F8676-4293-4E97-8DF0-90C564972D48}"/>
              </a:ext>
            </a:extLst>
          </p:cNvPr>
          <p:cNvSpPr txBox="1">
            <a:spLocks noChangeArrowheads="1"/>
          </p:cNvSpPr>
          <p:nvPr/>
        </p:nvSpPr>
        <p:spPr bwMode="auto">
          <a:xfrm>
            <a:off x="4000500" y="1765300"/>
            <a:ext cx="15621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pPr>
            <a:r>
              <a:rPr lang="ja-JP" altLang="en-US" sz="1600" b="1">
                <a:ea typeface="ＭＳ Ｐゴシック" panose="020B0600070205080204" pitchFamily="50" charset="-128"/>
                <a:cs typeface="Times New Roman" panose="02020603050405020304" pitchFamily="18" charset="0"/>
              </a:rPr>
              <a:t>発明品を敷くと</a:t>
            </a:r>
            <a:endParaRPr lang="ja-JP" altLang="en-US" sz="1600">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617" name="Rectangle 17" descr="右上がり対角線">
            <a:extLst>
              <a:ext uri="{FF2B5EF4-FFF2-40B4-BE49-F238E27FC236}">
                <a16:creationId xmlns:a16="http://schemas.microsoft.com/office/drawing/2014/main" id="{7880FFA3-2092-450F-BA48-488863AF5FC7}"/>
              </a:ext>
            </a:extLst>
          </p:cNvPr>
          <p:cNvSpPr>
            <a:spLocks noChangeArrowheads="1"/>
          </p:cNvSpPr>
          <p:nvPr/>
        </p:nvSpPr>
        <p:spPr bwMode="auto">
          <a:xfrm>
            <a:off x="1423988" y="1628775"/>
            <a:ext cx="6297612" cy="0"/>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5618" name="Rectangle 18" descr="右上がり対角線">
            <a:extLst>
              <a:ext uri="{FF2B5EF4-FFF2-40B4-BE49-F238E27FC236}">
                <a16:creationId xmlns:a16="http://schemas.microsoft.com/office/drawing/2014/main" id="{3687D9A5-9F1A-40F0-8B52-5087B464BFCD}"/>
              </a:ext>
            </a:extLst>
          </p:cNvPr>
          <p:cNvSpPr>
            <a:spLocks noChangeArrowheads="1"/>
          </p:cNvSpPr>
          <p:nvPr/>
        </p:nvSpPr>
        <p:spPr bwMode="auto">
          <a:xfrm>
            <a:off x="1423988" y="1582738"/>
            <a:ext cx="184150" cy="823912"/>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pPr>
            <a:br>
              <a:rPr lang="en-US" altLang="ja-JP" sz="1000" b="1">
                <a:latin typeface="Times New Roman" panose="02020603050405020304" pitchFamily="18" charset="0"/>
                <a:ea typeface="メイリオ" panose="020B0604030504040204" pitchFamily="50" charset="-128"/>
                <a:cs typeface="Times New Roman" panose="02020603050405020304" pitchFamily="18" charset="0"/>
              </a:rPr>
            </a:br>
            <a:endParaRPr lang="en-US" altLang="ja-JP" sz="1000">
              <a:latin typeface="Times New Roman" panose="02020603050405020304" pitchFamily="18" charset="0"/>
              <a:ea typeface="メイリオ" panose="020B0604030504040204" pitchFamily="50" charset="-128"/>
              <a:cs typeface="Times New Roman" panose="02020603050405020304" pitchFamily="18" charset="0"/>
            </a:endParaRPr>
          </a:p>
          <a:p>
            <a:pPr>
              <a:lnSpc>
                <a:spcPct val="100000"/>
              </a:lnSpc>
            </a:pPr>
            <a:endParaRPr lang="en-US" altLang="ja-JP" sz="280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25619" name="Rectangle 19" descr="右上がり対角線">
            <a:extLst>
              <a:ext uri="{FF2B5EF4-FFF2-40B4-BE49-F238E27FC236}">
                <a16:creationId xmlns:a16="http://schemas.microsoft.com/office/drawing/2014/main" id="{53070E86-683F-4F3A-85F7-AC8ACA156F9F}"/>
              </a:ext>
            </a:extLst>
          </p:cNvPr>
          <p:cNvSpPr>
            <a:spLocks noChangeArrowheads="1"/>
          </p:cNvSpPr>
          <p:nvPr/>
        </p:nvSpPr>
        <p:spPr bwMode="auto">
          <a:xfrm>
            <a:off x="1423988" y="1582738"/>
            <a:ext cx="184150" cy="823912"/>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pPr>
            <a:br>
              <a:rPr lang="en-US" altLang="ja-JP" sz="1000">
                <a:latin typeface="Times New Roman" panose="02020603050405020304" pitchFamily="18" charset="0"/>
                <a:ea typeface="メイリオ" panose="020B0604030504040204" pitchFamily="50" charset="-128"/>
                <a:cs typeface="Times New Roman" panose="02020603050405020304" pitchFamily="18" charset="0"/>
              </a:rPr>
            </a:br>
            <a:endParaRPr lang="en-US" altLang="ja-JP" sz="1000">
              <a:latin typeface="Times New Roman" panose="02020603050405020304" pitchFamily="18" charset="0"/>
              <a:ea typeface="メイリオ" panose="020B0604030504040204" pitchFamily="50" charset="-128"/>
              <a:cs typeface="Times New Roman" panose="02020603050405020304" pitchFamily="18" charset="0"/>
            </a:endParaRPr>
          </a:p>
          <a:p>
            <a:pPr>
              <a:lnSpc>
                <a:spcPct val="100000"/>
              </a:lnSpc>
            </a:pPr>
            <a:endParaRPr lang="en-US" altLang="ja-JP" sz="2800">
              <a:latin typeface="Times New Roman" panose="02020603050405020304" pitchFamily="18" charset="0"/>
              <a:ea typeface="メイリオ" panose="020B0604030504040204" pitchFamily="50" charset="-128"/>
              <a:cs typeface="Times New Roman" panose="02020603050405020304" pitchFamily="18" charset="0"/>
            </a:endParaRPr>
          </a:p>
        </p:txBody>
      </p:sp>
      <p:grpSp>
        <p:nvGrpSpPr>
          <p:cNvPr id="25620" name="Group 20">
            <a:extLst>
              <a:ext uri="{FF2B5EF4-FFF2-40B4-BE49-F238E27FC236}">
                <a16:creationId xmlns:a16="http://schemas.microsoft.com/office/drawing/2014/main" id="{E178ED25-901D-41EF-B39C-7C65B457C79C}"/>
              </a:ext>
            </a:extLst>
          </p:cNvPr>
          <p:cNvGrpSpPr>
            <a:grpSpLocks/>
          </p:cNvGrpSpPr>
          <p:nvPr/>
        </p:nvGrpSpPr>
        <p:grpSpPr bwMode="auto">
          <a:xfrm>
            <a:off x="5749925" y="1516063"/>
            <a:ext cx="2016125" cy="1382712"/>
            <a:chOff x="3908" y="661"/>
            <a:chExt cx="1270" cy="871"/>
          </a:xfrm>
        </p:grpSpPr>
        <p:pic>
          <p:nvPicPr>
            <p:cNvPr id="25632" name="Picture 21">
              <a:extLst>
                <a:ext uri="{FF2B5EF4-FFF2-40B4-BE49-F238E27FC236}">
                  <a16:creationId xmlns:a16="http://schemas.microsoft.com/office/drawing/2014/main" id="{AEE79686-F69C-46DE-BA3F-84810A4FAC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8" y="661"/>
              <a:ext cx="1270"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3" name="Rectangle 22" descr="右上がり対角線">
              <a:extLst>
                <a:ext uri="{FF2B5EF4-FFF2-40B4-BE49-F238E27FC236}">
                  <a16:creationId xmlns:a16="http://schemas.microsoft.com/office/drawing/2014/main" id="{E2D425EE-FA76-4A07-9A7D-1CD0A198B0EA}"/>
                </a:ext>
              </a:extLst>
            </p:cNvPr>
            <p:cNvSpPr>
              <a:spLocks noChangeArrowheads="1"/>
            </p:cNvSpPr>
            <p:nvPr/>
          </p:nvSpPr>
          <p:spPr bwMode="auto">
            <a:xfrm>
              <a:off x="4186" y="1238"/>
              <a:ext cx="714" cy="120"/>
            </a:xfrm>
            <a:prstGeom prst="rect">
              <a:avLst/>
            </a:prstGeom>
            <a:blipFill dpi="0" rotWithShape="0">
              <a:blip r:embed="rId7"/>
              <a:srcRect/>
              <a:tile tx="0" ty="0" sx="100000" sy="100000" flip="none" algn="tl"/>
            </a:blipFill>
            <a:ln w="9525">
              <a:solidFill>
                <a:srgbClr val="000000"/>
              </a:solidFill>
              <a:miter lim="800000"/>
              <a:headEnd/>
              <a:tailEnd/>
            </a:ln>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5634" name="AutoShape 23">
              <a:extLst>
                <a:ext uri="{FF2B5EF4-FFF2-40B4-BE49-F238E27FC236}">
                  <a16:creationId xmlns:a16="http://schemas.microsoft.com/office/drawing/2014/main" id="{E35ED2DD-9938-433F-ABEC-3E21FA71EF6C}"/>
                </a:ext>
              </a:extLst>
            </p:cNvPr>
            <p:cNvSpPr>
              <a:spLocks noChangeArrowheads="1"/>
            </p:cNvSpPr>
            <p:nvPr/>
          </p:nvSpPr>
          <p:spPr bwMode="auto">
            <a:xfrm>
              <a:off x="3927" y="1354"/>
              <a:ext cx="1247" cy="178"/>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en-US" altLang="ja-JP" sz="1400">
                  <a:latin typeface="ＭＳ Ｐゴシック" panose="020B0600070205080204" pitchFamily="50" charset="-128"/>
                  <a:ea typeface="ＭＳ Ｐゴシック" panose="020B0600070205080204" pitchFamily="50" charset="-128"/>
                </a:rPr>
                <a:t>IH</a:t>
              </a:r>
              <a:r>
                <a:rPr lang="ja-JP" altLang="en-US" sz="1400">
                  <a:latin typeface="ＭＳ Ｐゴシック" panose="020B0600070205080204" pitchFamily="50" charset="-128"/>
                  <a:ea typeface="ＭＳ Ｐゴシック" panose="020B0600070205080204" pitchFamily="50" charset="-128"/>
                </a:rPr>
                <a:t>クッキングヒーター</a:t>
              </a:r>
              <a:endParaRPr lang="ja-JP" altLang="en-US" sz="1400" b="1">
                <a:latin typeface="ＭＳ Ｐゴシック" panose="020B0600070205080204" pitchFamily="50" charset="-128"/>
                <a:ea typeface="ＭＳ Ｐゴシック" panose="020B0600070205080204" pitchFamily="50" charset="-128"/>
              </a:endParaRPr>
            </a:p>
          </p:txBody>
        </p:sp>
      </p:grpSp>
      <p:sp>
        <p:nvSpPr>
          <p:cNvPr id="25621" name="Text Box 24">
            <a:extLst>
              <a:ext uri="{FF2B5EF4-FFF2-40B4-BE49-F238E27FC236}">
                <a16:creationId xmlns:a16="http://schemas.microsoft.com/office/drawing/2014/main" id="{7D9511C9-B833-4270-9EDA-0CCC1EB51A2A}"/>
              </a:ext>
            </a:extLst>
          </p:cNvPr>
          <p:cNvSpPr txBox="1">
            <a:spLocks noChangeArrowheads="1"/>
          </p:cNvSpPr>
          <p:nvPr/>
        </p:nvSpPr>
        <p:spPr bwMode="auto">
          <a:xfrm>
            <a:off x="2236788" y="2955925"/>
            <a:ext cx="657225" cy="25241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200" b="1">
                <a:latin typeface="ＭＳ Ｐゴシック" panose="020B0600070205080204" pitchFamily="50" charset="-128"/>
                <a:ea typeface="ＭＳ Ｐゴシック" panose="020B0600070205080204" pitchFamily="50" charset="-128"/>
              </a:rPr>
              <a:t>発明品</a:t>
            </a:r>
          </a:p>
        </p:txBody>
      </p:sp>
      <p:sp>
        <p:nvSpPr>
          <p:cNvPr id="25622" name="Line 25">
            <a:extLst>
              <a:ext uri="{FF2B5EF4-FFF2-40B4-BE49-F238E27FC236}">
                <a16:creationId xmlns:a16="http://schemas.microsoft.com/office/drawing/2014/main" id="{C2AEE91E-8FBD-46D9-A017-25F1E29E7346}"/>
              </a:ext>
            </a:extLst>
          </p:cNvPr>
          <p:cNvSpPr>
            <a:spLocks noChangeShapeType="1"/>
          </p:cNvSpPr>
          <p:nvPr/>
        </p:nvSpPr>
        <p:spPr bwMode="auto">
          <a:xfrm flipV="1">
            <a:off x="2894013" y="2511425"/>
            <a:ext cx="3322637" cy="5969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623" name="AutoShape 26">
            <a:extLst>
              <a:ext uri="{FF2B5EF4-FFF2-40B4-BE49-F238E27FC236}">
                <a16:creationId xmlns:a16="http://schemas.microsoft.com/office/drawing/2014/main" id="{5F553CB1-4EAD-4D6A-8A4C-A001E5BCD4F2}"/>
              </a:ext>
            </a:extLst>
          </p:cNvPr>
          <p:cNvSpPr>
            <a:spLocks noChangeArrowheads="1"/>
          </p:cNvSpPr>
          <p:nvPr/>
        </p:nvSpPr>
        <p:spPr bwMode="auto">
          <a:xfrm>
            <a:off x="4027488" y="1992313"/>
            <a:ext cx="1643062" cy="242887"/>
          </a:xfrm>
          <a:prstGeom prst="rightArrow">
            <a:avLst>
              <a:gd name="adj1" fmla="val 68185"/>
              <a:gd name="adj2" fmla="val 74568"/>
            </a:avLst>
          </a:prstGeom>
          <a:solidFill>
            <a:srgbClr val="99CCFF"/>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5624" name="Text Box 27">
            <a:extLst>
              <a:ext uri="{FF2B5EF4-FFF2-40B4-BE49-F238E27FC236}">
                <a16:creationId xmlns:a16="http://schemas.microsoft.com/office/drawing/2014/main" id="{D74C66DF-D13B-4199-BE91-53230BBD16F3}"/>
              </a:ext>
            </a:extLst>
          </p:cNvPr>
          <p:cNvSpPr txBox="1">
            <a:spLocks noChangeArrowheads="1"/>
          </p:cNvSpPr>
          <p:nvPr/>
        </p:nvSpPr>
        <p:spPr bwMode="auto">
          <a:xfrm>
            <a:off x="6135688" y="1493838"/>
            <a:ext cx="12969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pPr>
            <a:r>
              <a:rPr lang="ja-JP" altLang="en-US" sz="1200" b="1">
                <a:solidFill>
                  <a:srgbClr val="0000FF"/>
                </a:solidFill>
                <a:ea typeface="ＭＳ Ｐゴシック" panose="020B0600070205080204" pitchFamily="50" charset="-128"/>
                <a:cs typeface="Times New Roman" panose="02020603050405020304" pitchFamily="18" charset="0"/>
              </a:rPr>
              <a:t>冷却調理</a:t>
            </a:r>
            <a:endParaRPr lang="ja-JP" altLang="en-US" sz="1200">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625" name="Text Box 28">
            <a:extLst>
              <a:ext uri="{FF2B5EF4-FFF2-40B4-BE49-F238E27FC236}">
                <a16:creationId xmlns:a16="http://schemas.microsoft.com/office/drawing/2014/main" id="{913D051F-8D1E-45BA-8EEA-89AAACCB96A6}"/>
              </a:ext>
            </a:extLst>
          </p:cNvPr>
          <p:cNvSpPr txBox="1">
            <a:spLocks noChangeArrowheads="1"/>
          </p:cNvSpPr>
          <p:nvPr/>
        </p:nvSpPr>
        <p:spPr bwMode="auto">
          <a:xfrm>
            <a:off x="395288" y="554038"/>
            <a:ext cx="840898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発明品をＩＨクッキングヒーター上に置くと、 ＩＨクッキングヒーターから</a:t>
            </a:r>
          </a:p>
          <a:p>
            <a:pPr algn="dist"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　発生する磁力線が冷却素子のエネルギー源となることで、ＩＨクッキング</a:t>
            </a:r>
          </a:p>
          <a:p>
            <a:pPr algn="just"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　ヒーターで冷却調理が可能</a:t>
            </a:r>
          </a:p>
        </p:txBody>
      </p:sp>
      <p:sp>
        <p:nvSpPr>
          <p:cNvPr id="25626" name="Rectangle 29">
            <a:extLst>
              <a:ext uri="{FF2B5EF4-FFF2-40B4-BE49-F238E27FC236}">
                <a16:creationId xmlns:a16="http://schemas.microsoft.com/office/drawing/2014/main" id="{B1229332-1C2C-4D8D-9474-299C50E71832}"/>
              </a:ext>
            </a:extLst>
          </p:cNvPr>
          <p:cNvSpPr>
            <a:spLocks noChangeArrowheads="1"/>
          </p:cNvSpPr>
          <p:nvPr/>
        </p:nvSpPr>
        <p:spPr bwMode="auto">
          <a:xfrm>
            <a:off x="5651500" y="6237288"/>
            <a:ext cx="1441450" cy="1444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5627" name="Text Box 30" descr="右上がり対角線">
            <a:extLst>
              <a:ext uri="{FF2B5EF4-FFF2-40B4-BE49-F238E27FC236}">
                <a16:creationId xmlns:a16="http://schemas.microsoft.com/office/drawing/2014/main" id="{C3DC12A1-785B-42E9-BA77-F3B87BA2BBB5}"/>
              </a:ext>
            </a:extLst>
          </p:cNvPr>
          <p:cNvSpPr txBox="1">
            <a:spLocks noChangeArrowheads="1"/>
          </p:cNvSpPr>
          <p:nvPr/>
        </p:nvSpPr>
        <p:spPr bwMode="auto">
          <a:xfrm>
            <a:off x="5211763" y="6148388"/>
            <a:ext cx="2232025" cy="304800"/>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冷却の原理 </a:t>
            </a:r>
            <a:r>
              <a:rPr lang="en-US" altLang="ja-JP" sz="1400" b="1"/>
              <a:t>】  </a:t>
            </a:r>
          </a:p>
        </p:txBody>
      </p:sp>
      <p:sp>
        <p:nvSpPr>
          <p:cNvPr id="25628" name="Text Box 31" descr="右上がり対角線">
            <a:extLst>
              <a:ext uri="{FF2B5EF4-FFF2-40B4-BE49-F238E27FC236}">
                <a16:creationId xmlns:a16="http://schemas.microsoft.com/office/drawing/2014/main" id="{DA95F8BF-4798-4D43-8796-C95EE767919A}"/>
              </a:ext>
            </a:extLst>
          </p:cNvPr>
          <p:cNvSpPr txBox="1">
            <a:spLocks noChangeArrowheads="1"/>
          </p:cNvSpPr>
          <p:nvPr/>
        </p:nvSpPr>
        <p:spPr bwMode="auto">
          <a:xfrm>
            <a:off x="1022350" y="6143625"/>
            <a:ext cx="3549650" cy="304800"/>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冷却調理器の使用例 </a:t>
            </a:r>
            <a:r>
              <a:rPr lang="en-US" altLang="ja-JP" sz="1400" b="1"/>
              <a:t>】  </a:t>
            </a:r>
          </a:p>
        </p:txBody>
      </p:sp>
      <p:sp>
        <p:nvSpPr>
          <p:cNvPr id="25629" name="Text Box 32">
            <a:extLst>
              <a:ext uri="{FF2B5EF4-FFF2-40B4-BE49-F238E27FC236}">
                <a16:creationId xmlns:a16="http://schemas.microsoft.com/office/drawing/2014/main" id="{5EBF0784-419B-4F67-8ABE-D29919B60072}"/>
              </a:ext>
            </a:extLst>
          </p:cNvPr>
          <p:cNvSpPr txBox="1">
            <a:spLocks noChangeArrowheads="1"/>
          </p:cNvSpPr>
          <p:nvPr/>
        </p:nvSpPr>
        <p:spPr bwMode="auto">
          <a:xfrm>
            <a:off x="5391150" y="6426200"/>
            <a:ext cx="1962150" cy="303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800">
                <a:latin typeface="Arial" panose="020B0604020202020204" pitchFamily="34" charset="0"/>
                <a:ea typeface="ＭＳ Ｐゴシック" panose="020B0600070205080204" pitchFamily="50" charset="-128"/>
              </a:rPr>
              <a:t>特許第</a:t>
            </a:r>
            <a:r>
              <a:rPr lang="en-US" altLang="ja-JP" sz="1800">
                <a:latin typeface="Arial" panose="020B0604020202020204" pitchFamily="34" charset="0"/>
                <a:ea typeface="ＭＳ Ｐゴシック" panose="020B0600070205080204" pitchFamily="50" charset="-128"/>
              </a:rPr>
              <a:t>5030971</a:t>
            </a:r>
            <a:r>
              <a:rPr lang="ja-JP" altLang="en-US" sz="1800">
                <a:latin typeface="Arial" panose="020B0604020202020204" pitchFamily="34" charset="0"/>
                <a:ea typeface="ＭＳ Ｐゴシック" panose="020B0600070205080204" pitchFamily="50" charset="-128"/>
              </a:rPr>
              <a:t>号</a:t>
            </a:r>
          </a:p>
        </p:txBody>
      </p:sp>
      <p:sp>
        <p:nvSpPr>
          <p:cNvPr id="25630" name="Text Box 32">
            <a:extLst>
              <a:ext uri="{FF2B5EF4-FFF2-40B4-BE49-F238E27FC236}">
                <a16:creationId xmlns:a16="http://schemas.microsoft.com/office/drawing/2014/main" id="{74E3D0E3-3606-493D-8E0F-4E645347B7D3}"/>
              </a:ext>
            </a:extLst>
          </p:cNvPr>
          <p:cNvSpPr txBox="1">
            <a:spLocks noChangeArrowheads="1"/>
          </p:cNvSpPr>
          <p:nvPr/>
        </p:nvSpPr>
        <p:spPr bwMode="auto">
          <a:xfrm>
            <a:off x="1795463" y="6448425"/>
            <a:ext cx="1971675" cy="29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800">
                <a:latin typeface="Arial" panose="020B0604020202020204" pitchFamily="34" charset="0"/>
                <a:ea typeface="ＭＳ Ｐゴシック" panose="020B0600070205080204" pitchFamily="50" charset="-128"/>
              </a:rPr>
              <a:t>特許第</a:t>
            </a:r>
            <a:r>
              <a:rPr lang="en-US" altLang="ja-JP" sz="1800">
                <a:latin typeface="Arial" panose="020B0604020202020204" pitchFamily="34" charset="0"/>
                <a:ea typeface="ＭＳ Ｐゴシック" panose="020B0600070205080204" pitchFamily="50" charset="-128"/>
              </a:rPr>
              <a:t>5100754</a:t>
            </a:r>
            <a:r>
              <a:rPr lang="ja-JP" altLang="en-US" sz="1800">
                <a:latin typeface="Arial" panose="020B0604020202020204" pitchFamily="34" charset="0"/>
                <a:ea typeface="ＭＳ Ｐゴシック" panose="020B0600070205080204" pitchFamily="50" charset="-128"/>
              </a:rPr>
              <a:t>号</a:t>
            </a:r>
          </a:p>
        </p:txBody>
      </p:sp>
      <p:pic>
        <p:nvPicPr>
          <p:cNvPr id="25631" name="オーディオ 5">
            <a:hlinkClick r:id="" action="ppaction://media"/>
            <a:extLst>
              <a:ext uri="{FF2B5EF4-FFF2-40B4-BE49-F238E27FC236}">
                <a16:creationId xmlns:a16="http://schemas.microsoft.com/office/drawing/2014/main" id="{C43960A1-AF4B-4848-95FC-EA70B4919B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a:extLst>
              <a:ext uri="{FF2B5EF4-FFF2-40B4-BE49-F238E27FC236}">
                <a16:creationId xmlns:a16="http://schemas.microsoft.com/office/drawing/2014/main" id="{2A000EC5-4454-44B4-AC85-C8EDE99DC6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23300" y="6337300"/>
            <a:ext cx="304800" cy="304800"/>
          </a:xfrm>
          <a:prstGeom prst="rect">
            <a:avLst/>
          </a:prstGeom>
        </p:spPr>
      </p:pic>
    </p:spTree>
  </p:cSld>
  <p:clrMapOvr>
    <a:masterClrMapping/>
  </p:clrMapOvr>
  <p:transition spd="slow" advTm="6214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544F021-2781-4886-8EC7-D52283BA9AC0}"/>
              </a:ext>
            </a:extLst>
          </p:cNvPr>
          <p:cNvSpPr>
            <a:spLocks noGrp="1" noChangeArrowheads="1"/>
          </p:cNvSpPr>
          <p:nvPr>
            <p:ph type="title"/>
          </p:nvPr>
        </p:nvSpPr>
        <p:spPr>
          <a:xfrm>
            <a:off x="209550" y="87313"/>
            <a:ext cx="8539163" cy="361950"/>
          </a:xfrm>
        </p:spPr>
        <p:txBody>
          <a:bodyPr/>
          <a:lstStyle/>
          <a:p>
            <a:pPr algn="r" eaLnBrk="1" hangingPunct="1"/>
            <a:r>
              <a:rPr lang="ja-JP" altLang="en-US" sz="1800">
                <a:latin typeface="HG丸ｺﾞｼｯｸM-PRO" panose="020F0600000000000000" pitchFamily="50" charset="-128"/>
                <a:ea typeface="HG丸ｺﾞｼｯｸM-PRO" panose="020F0600000000000000" pitchFamily="50" charset="-128"/>
              </a:rPr>
              <a:t>４　ＩＨクッキングヒーターを利用した冷却調理器 ［つづき］</a:t>
            </a:r>
          </a:p>
        </p:txBody>
      </p:sp>
      <p:sp>
        <p:nvSpPr>
          <p:cNvPr id="27651" name="Rectangle 3" descr="右上がり対角線">
            <a:extLst>
              <a:ext uri="{FF2B5EF4-FFF2-40B4-BE49-F238E27FC236}">
                <a16:creationId xmlns:a16="http://schemas.microsoft.com/office/drawing/2014/main" id="{547FF567-A396-4FDE-ACCD-D53D098B0AAF}"/>
              </a:ext>
            </a:extLst>
          </p:cNvPr>
          <p:cNvSpPr>
            <a:spLocks noChangeArrowheads="1"/>
          </p:cNvSpPr>
          <p:nvPr/>
        </p:nvSpPr>
        <p:spPr bwMode="auto">
          <a:xfrm>
            <a:off x="2090738" y="1341438"/>
            <a:ext cx="6297612" cy="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7652" name="Text Box 4">
            <a:extLst>
              <a:ext uri="{FF2B5EF4-FFF2-40B4-BE49-F238E27FC236}">
                <a16:creationId xmlns:a16="http://schemas.microsoft.com/office/drawing/2014/main" id="{DBD0E11A-28A4-41A1-873D-77E768ABF47F}"/>
              </a:ext>
            </a:extLst>
          </p:cNvPr>
          <p:cNvSpPr txBox="1">
            <a:spLocks noChangeArrowheads="1"/>
          </p:cNvSpPr>
          <p:nvPr/>
        </p:nvSpPr>
        <p:spPr bwMode="auto">
          <a:xfrm>
            <a:off x="411163" y="601663"/>
            <a:ext cx="840898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800"/>
              <a:t>■</a:t>
            </a:r>
            <a:r>
              <a:rPr lang="ja-JP" altLang="en-US" sz="1800"/>
              <a:t>性能及び活用例</a:t>
            </a:r>
          </a:p>
        </p:txBody>
      </p:sp>
      <p:sp>
        <p:nvSpPr>
          <p:cNvPr id="27653" name="Text Box 5" descr="右上がり対角線">
            <a:extLst>
              <a:ext uri="{FF2B5EF4-FFF2-40B4-BE49-F238E27FC236}">
                <a16:creationId xmlns:a16="http://schemas.microsoft.com/office/drawing/2014/main" id="{A6B5A145-E911-466D-8CAD-12D2F3C801EB}"/>
              </a:ext>
            </a:extLst>
          </p:cNvPr>
          <p:cNvSpPr txBox="1">
            <a:spLocks noChangeArrowheads="1"/>
          </p:cNvSpPr>
          <p:nvPr/>
        </p:nvSpPr>
        <p:spPr bwMode="auto">
          <a:xfrm>
            <a:off x="5221288" y="3311525"/>
            <a:ext cx="3549650" cy="3048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活用例：お弁当の冷却 ≫  </a:t>
            </a:r>
          </a:p>
        </p:txBody>
      </p:sp>
      <p:pic>
        <p:nvPicPr>
          <p:cNvPr id="27654" name="Picture 5">
            <a:extLst>
              <a:ext uri="{FF2B5EF4-FFF2-40B4-BE49-F238E27FC236}">
                <a16:creationId xmlns:a16="http://schemas.microsoft.com/office/drawing/2014/main" id="{0CD4514B-0A65-4979-B15E-7665096DA8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478213"/>
            <a:ext cx="5076825"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a:extLst>
              <a:ext uri="{FF2B5EF4-FFF2-40B4-BE49-F238E27FC236}">
                <a16:creationId xmlns:a16="http://schemas.microsoft.com/office/drawing/2014/main" id="{47C3BCDA-2447-43D4-BDAA-60CEDABCE3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52959"/>
          <a:stretch>
            <a:fillRect/>
          </a:stretch>
        </p:blipFill>
        <p:spPr bwMode="auto">
          <a:xfrm>
            <a:off x="2359025" y="620713"/>
            <a:ext cx="4797425"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B4BBE900-313F-4FE0-8027-FE4D581EE1B1}"/>
              </a:ext>
            </a:extLst>
          </p:cNvPr>
          <p:cNvSpPr/>
          <p:nvPr/>
        </p:nvSpPr>
        <p:spPr>
          <a:xfrm>
            <a:off x="990600" y="2636838"/>
            <a:ext cx="576263" cy="269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7657" name="テキスト ボックス 7">
            <a:extLst>
              <a:ext uri="{FF2B5EF4-FFF2-40B4-BE49-F238E27FC236}">
                <a16:creationId xmlns:a16="http://schemas.microsoft.com/office/drawing/2014/main" id="{C7D32918-4CC1-4C35-81BA-80E8BE2EF00B}"/>
              </a:ext>
            </a:extLst>
          </p:cNvPr>
          <p:cNvSpPr txBox="1">
            <a:spLocks noChangeArrowheads="1"/>
          </p:cNvSpPr>
          <p:nvPr/>
        </p:nvSpPr>
        <p:spPr bwMode="auto">
          <a:xfrm>
            <a:off x="827088" y="6148388"/>
            <a:ext cx="396081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en-US" altLang="ja-JP" sz="1400" b="1"/>
              <a:t>【 </a:t>
            </a:r>
            <a:r>
              <a:rPr lang="ja-JP" altLang="en-US" sz="1400" b="1"/>
              <a:t>性能評価（</a:t>
            </a:r>
            <a:r>
              <a:rPr lang="en-US" altLang="ja-JP" sz="1400" b="1"/>
              <a:t>IH</a:t>
            </a:r>
            <a:r>
              <a:rPr lang="ja-JP" altLang="en-US" sz="1400" b="1"/>
              <a:t>出力 </a:t>
            </a:r>
            <a:r>
              <a:rPr lang="en-US" altLang="ja-JP" sz="1400" b="1"/>
              <a:t>1kW</a:t>
            </a:r>
            <a:r>
              <a:rPr lang="ja-JP" altLang="en-US" sz="1400" b="1"/>
              <a:t>使用時）</a:t>
            </a:r>
            <a:r>
              <a:rPr lang="en-US" altLang="ja-JP" sz="1400" b="1"/>
              <a:t>】</a:t>
            </a:r>
          </a:p>
        </p:txBody>
      </p:sp>
      <p:sp>
        <p:nvSpPr>
          <p:cNvPr id="27658" name="テキスト ボックス 19">
            <a:extLst>
              <a:ext uri="{FF2B5EF4-FFF2-40B4-BE49-F238E27FC236}">
                <a16:creationId xmlns:a16="http://schemas.microsoft.com/office/drawing/2014/main" id="{55FE60A6-25B0-4F30-8ACB-15B3069B96A6}"/>
              </a:ext>
            </a:extLst>
          </p:cNvPr>
          <p:cNvSpPr txBox="1">
            <a:spLocks noChangeArrowheads="1"/>
          </p:cNvSpPr>
          <p:nvPr/>
        </p:nvSpPr>
        <p:spPr bwMode="auto">
          <a:xfrm>
            <a:off x="2806700" y="3484563"/>
            <a:ext cx="19796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lnSpc>
                <a:spcPct val="100000"/>
              </a:lnSpc>
            </a:pPr>
            <a:endParaRPr lang="en-US" altLang="ja-JP" sz="1100" u="sng">
              <a:solidFill>
                <a:srgbClr val="FF0000"/>
              </a:solidFill>
              <a:latin typeface="Calibri" panose="020F0502020204030204" pitchFamily="34" charset="0"/>
              <a:ea typeface="ＭＳ Ｐゴシック" panose="020B0600070205080204" pitchFamily="50" charset="-128"/>
            </a:endParaRPr>
          </a:p>
          <a:p>
            <a:pPr algn="r" eaLnBrk="1" hangingPunct="1">
              <a:lnSpc>
                <a:spcPct val="100000"/>
              </a:lnSpc>
            </a:pPr>
            <a:r>
              <a:rPr lang="ja-JP" altLang="en-US" sz="1100" u="sng">
                <a:latin typeface="Calibri" panose="020F0502020204030204" pitchFamily="34" charset="0"/>
                <a:ea typeface="ＭＳ Ｐゴシック" panose="020B0600070205080204" pitchFamily="50" charset="-128"/>
              </a:rPr>
              <a:t>実験回数 </a:t>
            </a:r>
            <a:r>
              <a:rPr lang="en-US" altLang="ja-JP" sz="1100" u="sng">
                <a:latin typeface="Calibri" panose="020F0502020204030204" pitchFamily="34" charset="0"/>
                <a:ea typeface="ＭＳ Ｐゴシック" panose="020B0600070205080204" pitchFamily="50" charset="-128"/>
              </a:rPr>
              <a:t>N=10</a:t>
            </a:r>
          </a:p>
        </p:txBody>
      </p:sp>
      <p:cxnSp>
        <p:nvCxnSpPr>
          <p:cNvPr id="13" name="直線矢印コネクタ 12">
            <a:extLst>
              <a:ext uri="{FF2B5EF4-FFF2-40B4-BE49-F238E27FC236}">
                <a16:creationId xmlns:a16="http://schemas.microsoft.com/office/drawing/2014/main" id="{3AC9B690-EA70-4AB0-B369-D8CFA9D06D50}"/>
              </a:ext>
            </a:extLst>
          </p:cNvPr>
          <p:cNvCxnSpPr/>
          <p:nvPr/>
        </p:nvCxnSpPr>
        <p:spPr>
          <a:xfrm flipV="1">
            <a:off x="536575" y="4254500"/>
            <a:ext cx="0" cy="647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620EE2EF-2B0D-42A1-82FF-8D80C67785B2}"/>
              </a:ext>
            </a:extLst>
          </p:cNvPr>
          <p:cNvCxnSpPr/>
          <p:nvPr/>
        </p:nvCxnSpPr>
        <p:spPr>
          <a:xfrm>
            <a:off x="2501900" y="5910263"/>
            <a:ext cx="77311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61" name="Rectangle 13">
            <a:extLst>
              <a:ext uri="{FF2B5EF4-FFF2-40B4-BE49-F238E27FC236}">
                <a16:creationId xmlns:a16="http://schemas.microsoft.com/office/drawing/2014/main" id="{30B8B400-BEA1-49D7-99CA-0BE0F08E8CD6}"/>
              </a:ext>
            </a:extLst>
          </p:cNvPr>
          <p:cNvSpPr>
            <a:spLocks noChangeArrowheads="1"/>
          </p:cNvSpPr>
          <p:nvPr/>
        </p:nvSpPr>
        <p:spPr bwMode="auto">
          <a:xfrm>
            <a:off x="4448175" y="620713"/>
            <a:ext cx="2390775"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7662" name="AutoShape 14">
            <a:extLst>
              <a:ext uri="{FF2B5EF4-FFF2-40B4-BE49-F238E27FC236}">
                <a16:creationId xmlns:a16="http://schemas.microsoft.com/office/drawing/2014/main" id="{2D0962A6-0216-4DFC-B47C-BE267ABC1011}"/>
              </a:ext>
            </a:extLst>
          </p:cNvPr>
          <p:cNvSpPr>
            <a:spLocks noChangeArrowheads="1"/>
          </p:cNvSpPr>
          <p:nvPr/>
        </p:nvSpPr>
        <p:spPr bwMode="auto">
          <a:xfrm>
            <a:off x="4664075" y="1268413"/>
            <a:ext cx="696913" cy="322262"/>
          </a:xfrm>
          <a:prstGeom prst="cube">
            <a:avLst>
              <a:gd name="adj" fmla="val 25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7663" name="AutoShape 15">
            <a:extLst>
              <a:ext uri="{FF2B5EF4-FFF2-40B4-BE49-F238E27FC236}">
                <a16:creationId xmlns:a16="http://schemas.microsoft.com/office/drawing/2014/main" id="{D1A45450-219E-4AD1-8E94-E76CD4A7541F}"/>
              </a:ext>
            </a:extLst>
          </p:cNvPr>
          <p:cNvSpPr>
            <a:spLocks noChangeArrowheads="1"/>
          </p:cNvSpPr>
          <p:nvPr/>
        </p:nvSpPr>
        <p:spPr bwMode="auto">
          <a:xfrm>
            <a:off x="3511550" y="908050"/>
            <a:ext cx="1295400" cy="360363"/>
          </a:xfrm>
          <a:prstGeom prst="curvedDownArrow">
            <a:avLst>
              <a:gd name="adj1" fmla="val 2130"/>
              <a:gd name="adj2" fmla="val 74024"/>
              <a:gd name="adj3" fmla="val 7423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7664" name="Text Box 16">
            <a:extLst>
              <a:ext uri="{FF2B5EF4-FFF2-40B4-BE49-F238E27FC236}">
                <a16:creationId xmlns:a16="http://schemas.microsoft.com/office/drawing/2014/main" id="{D2D432FA-CD32-4098-95D5-8EE881CA4343}"/>
              </a:ext>
            </a:extLst>
          </p:cNvPr>
          <p:cNvSpPr txBox="1">
            <a:spLocks noChangeArrowheads="1"/>
          </p:cNvSpPr>
          <p:nvPr/>
        </p:nvSpPr>
        <p:spPr bwMode="auto">
          <a:xfrm>
            <a:off x="4448175" y="620713"/>
            <a:ext cx="1655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spcBef>
                <a:spcPct val="50000"/>
              </a:spcBef>
            </a:pPr>
            <a:r>
              <a:rPr lang="ja-JP" altLang="en-US" sz="1400">
                <a:latin typeface="Calibri" panose="020F0502020204030204" pitchFamily="34" charset="0"/>
                <a:ea typeface="ＭＳ Ｐゴシック" panose="020B0600070205080204" pitchFamily="50" charset="-128"/>
              </a:rPr>
              <a:t>乗せる</a:t>
            </a:r>
          </a:p>
        </p:txBody>
      </p:sp>
      <p:pic>
        <p:nvPicPr>
          <p:cNvPr id="27665" name="Picture 9">
            <a:extLst>
              <a:ext uri="{FF2B5EF4-FFF2-40B4-BE49-F238E27FC236}">
                <a16:creationId xmlns:a16="http://schemas.microsoft.com/office/drawing/2014/main" id="{C5496344-635A-4CD6-B123-95FC081C82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3743325"/>
            <a:ext cx="372427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66" name="Text Box 18">
            <a:extLst>
              <a:ext uri="{FF2B5EF4-FFF2-40B4-BE49-F238E27FC236}">
                <a16:creationId xmlns:a16="http://schemas.microsoft.com/office/drawing/2014/main" id="{75BB18AF-F3AF-4042-9999-E13A77130244}"/>
              </a:ext>
            </a:extLst>
          </p:cNvPr>
          <p:cNvSpPr txBox="1">
            <a:spLocks noChangeArrowheads="1"/>
          </p:cNvSpPr>
          <p:nvPr/>
        </p:nvSpPr>
        <p:spPr bwMode="auto">
          <a:xfrm>
            <a:off x="2647950" y="2563813"/>
            <a:ext cx="1655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spcBef>
                <a:spcPct val="50000"/>
              </a:spcBef>
            </a:pPr>
            <a:r>
              <a:rPr lang="ja-JP" altLang="en-US" sz="1400" b="1">
                <a:solidFill>
                  <a:srgbClr val="FF0000"/>
                </a:solidFill>
                <a:latin typeface="Calibri" panose="020F0502020204030204" pitchFamily="34" charset="0"/>
                <a:ea typeface="ＭＳ Ｐゴシック" panose="020B0600070205080204" pitchFamily="50" charset="-128"/>
              </a:rPr>
              <a:t>試作機</a:t>
            </a:r>
          </a:p>
        </p:txBody>
      </p:sp>
      <p:sp>
        <p:nvSpPr>
          <p:cNvPr id="27667" name="Text Box 19">
            <a:extLst>
              <a:ext uri="{FF2B5EF4-FFF2-40B4-BE49-F238E27FC236}">
                <a16:creationId xmlns:a16="http://schemas.microsoft.com/office/drawing/2014/main" id="{B86C5358-B80A-4C82-8EA6-874DFB5F0510}"/>
              </a:ext>
            </a:extLst>
          </p:cNvPr>
          <p:cNvSpPr txBox="1">
            <a:spLocks noChangeArrowheads="1"/>
          </p:cNvSpPr>
          <p:nvPr/>
        </p:nvSpPr>
        <p:spPr bwMode="auto">
          <a:xfrm>
            <a:off x="5743575" y="1270000"/>
            <a:ext cx="1655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spcBef>
                <a:spcPct val="50000"/>
              </a:spcBef>
            </a:pPr>
            <a:r>
              <a:rPr lang="ja-JP" altLang="en-US" sz="1400" b="1">
                <a:solidFill>
                  <a:srgbClr val="FF0000"/>
                </a:solidFill>
                <a:latin typeface="Calibri" panose="020F0502020204030204" pitchFamily="34" charset="0"/>
                <a:ea typeface="ＭＳ Ｐゴシック" panose="020B0600070205080204" pitchFamily="50" charset="-128"/>
              </a:rPr>
              <a:t>出力 </a:t>
            </a:r>
            <a:r>
              <a:rPr lang="en-US" altLang="ja-JP" sz="1400" b="1">
                <a:solidFill>
                  <a:srgbClr val="FF0000"/>
                </a:solidFill>
                <a:latin typeface="Calibri" panose="020F0502020204030204" pitchFamily="34" charset="0"/>
                <a:ea typeface="ＭＳ Ｐゴシック" panose="020B0600070205080204" pitchFamily="50" charset="-128"/>
              </a:rPr>
              <a:t>3kW</a:t>
            </a:r>
          </a:p>
        </p:txBody>
      </p:sp>
      <p:sp>
        <p:nvSpPr>
          <p:cNvPr id="27668" name="Text Box 20">
            <a:extLst>
              <a:ext uri="{FF2B5EF4-FFF2-40B4-BE49-F238E27FC236}">
                <a16:creationId xmlns:a16="http://schemas.microsoft.com/office/drawing/2014/main" id="{48BE3416-642B-45A5-B1CB-A4728E6D0303}"/>
              </a:ext>
            </a:extLst>
          </p:cNvPr>
          <p:cNvSpPr txBox="1">
            <a:spLocks noChangeArrowheads="1"/>
          </p:cNvSpPr>
          <p:nvPr/>
        </p:nvSpPr>
        <p:spPr bwMode="auto">
          <a:xfrm>
            <a:off x="468313" y="3022600"/>
            <a:ext cx="51831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600" b="1"/>
              <a:t>・出力 </a:t>
            </a:r>
            <a:r>
              <a:rPr lang="en-US" altLang="ja-JP" sz="1600" b="1"/>
              <a:t>1kW</a:t>
            </a:r>
            <a:r>
              <a:rPr lang="ja-JP" altLang="en-US" sz="1600" b="1"/>
              <a:t>の卓上式</a:t>
            </a:r>
            <a:r>
              <a:rPr lang="en-US" altLang="ja-JP" sz="1600" b="1"/>
              <a:t>IH</a:t>
            </a:r>
            <a:r>
              <a:rPr lang="ja-JP" altLang="en-US" sz="1600" b="1"/>
              <a:t>に乗せ、約</a:t>
            </a:r>
            <a:r>
              <a:rPr lang="en-US" altLang="ja-JP" sz="1600" b="1"/>
              <a:t>20</a:t>
            </a:r>
            <a:r>
              <a:rPr lang="ja-JP" altLang="en-US" sz="1600" b="1"/>
              <a:t>秒で</a:t>
            </a:r>
            <a:r>
              <a:rPr lang="en-US" altLang="ja-JP" sz="1600" b="1"/>
              <a:t>-5℃</a:t>
            </a:r>
          </a:p>
          <a:p>
            <a:pPr algn="just" eaLnBrk="1" hangingPunct="1">
              <a:lnSpc>
                <a:spcPct val="100000"/>
              </a:lnSpc>
            </a:pPr>
            <a:r>
              <a:rPr lang="ja-JP" altLang="en-US" sz="1600" b="1"/>
              <a:t>・出力 </a:t>
            </a:r>
            <a:r>
              <a:rPr lang="en-US" altLang="ja-JP" sz="1600" b="1"/>
              <a:t>3kW(</a:t>
            </a:r>
            <a:r>
              <a:rPr lang="ja-JP" altLang="en-US" sz="1600" b="1"/>
              <a:t>一般的な</a:t>
            </a:r>
            <a:r>
              <a:rPr lang="en-US" altLang="ja-JP" sz="1600" b="1"/>
              <a:t>)IH</a:t>
            </a:r>
            <a:r>
              <a:rPr lang="ja-JP" altLang="en-US" sz="1600" b="1"/>
              <a:t>に乗せ、約</a:t>
            </a:r>
            <a:r>
              <a:rPr lang="en-US" altLang="ja-JP" sz="1600" b="1"/>
              <a:t>6</a:t>
            </a:r>
            <a:r>
              <a:rPr lang="ja-JP" altLang="en-US" sz="1600" b="1"/>
              <a:t>秒で</a:t>
            </a:r>
            <a:r>
              <a:rPr lang="en-US" altLang="ja-JP" sz="1600" b="1"/>
              <a:t>-5℃</a:t>
            </a:r>
          </a:p>
        </p:txBody>
      </p:sp>
      <p:sp>
        <p:nvSpPr>
          <p:cNvPr id="27669" name="Text Box 21">
            <a:extLst>
              <a:ext uri="{FF2B5EF4-FFF2-40B4-BE49-F238E27FC236}">
                <a16:creationId xmlns:a16="http://schemas.microsoft.com/office/drawing/2014/main" id="{FC74AED2-0CAC-48E4-877F-DE11FC2A9F29}"/>
              </a:ext>
            </a:extLst>
          </p:cNvPr>
          <p:cNvSpPr txBox="1">
            <a:spLocks noChangeArrowheads="1"/>
          </p:cNvSpPr>
          <p:nvPr/>
        </p:nvSpPr>
        <p:spPr bwMode="auto">
          <a:xfrm>
            <a:off x="7742238" y="5472113"/>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spcBef>
                <a:spcPct val="50000"/>
              </a:spcBef>
            </a:pPr>
            <a:r>
              <a:rPr lang="ja-JP" altLang="en-US" sz="1400" b="1">
                <a:solidFill>
                  <a:srgbClr val="FF0000"/>
                </a:solidFill>
                <a:latin typeface="Calibri" panose="020F0502020204030204" pitchFamily="34" charset="0"/>
                <a:ea typeface="ＭＳ Ｐゴシック" panose="020B0600070205080204" pitchFamily="50" charset="-128"/>
              </a:rPr>
              <a:t>冷却調理器</a:t>
            </a:r>
          </a:p>
        </p:txBody>
      </p:sp>
      <p:sp>
        <p:nvSpPr>
          <p:cNvPr id="27670" name="Text Box 22">
            <a:extLst>
              <a:ext uri="{FF2B5EF4-FFF2-40B4-BE49-F238E27FC236}">
                <a16:creationId xmlns:a16="http://schemas.microsoft.com/office/drawing/2014/main" id="{29271B34-11ED-4E90-BE55-262766C499DD}"/>
              </a:ext>
            </a:extLst>
          </p:cNvPr>
          <p:cNvSpPr txBox="1">
            <a:spLocks noChangeArrowheads="1"/>
          </p:cNvSpPr>
          <p:nvPr/>
        </p:nvSpPr>
        <p:spPr bwMode="auto">
          <a:xfrm>
            <a:off x="5076825" y="5975350"/>
            <a:ext cx="3816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200" b="1"/>
              <a:t>※</a:t>
            </a:r>
            <a:r>
              <a:rPr lang="ja-JP" altLang="en-US" sz="1200" b="1"/>
              <a:t>詰めながら冷ますと腐りにくくなり、</a:t>
            </a:r>
          </a:p>
          <a:p>
            <a:pPr eaLnBrk="1" hangingPunct="1">
              <a:lnSpc>
                <a:spcPct val="100000"/>
              </a:lnSpc>
            </a:pPr>
            <a:r>
              <a:rPr lang="ja-JP" altLang="en-US" sz="1200" b="1"/>
              <a:t>　自然に冷ますより、朝のお弁当つくり時間が短縮</a:t>
            </a:r>
          </a:p>
        </p:txBody>
      </p:sp>
      <p:pic>
        <p:nvPicPr>
          <p:cNvPr id="27671" name="オーディオ 1">
            <a:hlinkClick r:id="" action="ppaction://media"/>
            <a:extLst>
              <a:ext uri="{FF2B5EF4-FFF2-40B4-BE49-F238E27FC236}">
                <a16:creationId xmlns:a16="http://schemas.microsoft.com/office/drawing/2014/main" id="{A6323BDF-8B8E-4266-B947-2FF109E53B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オーディオ 5">
            <a:hlinkClick r:id="" action="ppaction://media"/>
            <a:extLst>
              <a:ext uri="{FF2B5EF4-FFF2-40B4-BE49-F238E27FC236}">
                <a16:creationId xmlns:a16="http://schemas.microsoft.com/office/drawing/2014/main" id="{6B64144B-5D7B-4989-8C50-EEC8D8100B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23300" y="6337300"/>
            <a:ext cx="304800" cy="304800"/>
          </a:xfrm>
          <a:prstGeom prst="rect">
            <a:avLst/>
          </a:prstGeom>
        </p:spPr>
      </p:pic>
    </p:spTree>
  </p:cSld>
  <p:clrMapOvr>
    <a:masterClrMapping/>
  </p:clrMapOvr>
  <p:transition spd="slow" advTm="3906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4">
            <a:extLst>
              <a:ext uri="{FF2B5EF4-FFF2-40B4-BE49-F238E27FC236}">
                <a16:creationId xmlns:a16="http://schemas.microsoft.com/office/drawing/2014/main" id="{C9126432-8691-4DBC-89BB-857F5D731812}"/>
              </a:ext>
            </a:extLst>
          </p:cNvPr>
          <p:cNvSpPr>
            <a:spLocks noGrp="1" noChangeArrowheads="1"/>
          </p:cNvSpPr>
          <p:nvPr>
            <p:ph type="title"/>
          </p:nvPr>
        </p:nvSpPr>
        <p:spPr>
          <a:xfrm>
            <a:off x="9525" y="101600"/>
            <a:ext cx="8231188" cy="360363"/>
          </a:xfrm>
        </p:spPr>
        <p:txBody>
          <a:bodyPr/>
          <a:lstStyle/>
          <a:p>
            <a:pPr defTabSz="909361" eaLnBrk="1" hangingPunct="1">
              <a:defRPr/>
            </a:pPr>
            <a:r>
              <a:rPr lang="ja-JP" altLang="en-US" sz="1975" dirty="0">
                <a:latin typeface="HG丸ｺﾞｼｯｸM-PRO" panose="020F0600000000000000" pitchFamily="50" charset="-128"/>
                <a:ea typeface="HG丸ｺﾞｼｯｸM-PRO" panose="020F0600000000000000" pitchFamily="50" charset="-128"/>
              </a:rPr>
              <a:t>５　火傷の恐れが少ないアイロン（本体が発熱しない）</a:t>
            </a:r>
          </a:p>
        </p:txBody>
      </p:sp>
      <p:pic>
        <p:nvPicPr>
          <p:cNvPr id="29699" name="Picture 2">
            <a:extLst>
              <a:ext uri="{FF2B5EF4-FFF2-40B4-BE49-F238E27FC236}">
                <a16:creationId xmlns:a16="http://schemas.microsoft.com/office/drawing/2014/main" id="{30C33E22-4603-4EB2-96D1-C5F3BBE671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2570163"/>
            <a:ext cx="8448675"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3" descr="右上がり対角線">
            <a:extLst>
              <a:ext uri="{FF2B5EF4-FFF2-40B4-BE49-F238E27FC236}">
                <a16:creationId xmlns:a16="http://schemas.microsoft.com/office/drawing/2014/main" id="{E6940077-2DDE-479C-87A4-C2EB1F6AF6FE}"/>
              </a:ext>
            </a:extLst>
          </p:cNvPr>
          <p:cNvSpPr txBox="1">
            <a:spLocks noChangeArrowheads="1"/>
          </p:cNvSpPr>
          <p:nvPr/>
        </p:nvSpPr>
        <p:spPr bwMode="auto">
          <a:xfrm>
            <a:off x="334963" y="603250"/>
            <a:ext cx="8472487" cy="1477963"/>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アイロン内の電磁コイル（小型ＩＨ）で発生する磁束により、アイロンと接し</a:t>
            </a:r>
          </a:p>
          <a:p>
            <a:pPr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　ているアイロン台が発熱するアイロン</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100000"/>
              </a:lnSpc>
            </a:pPr>
            <a:endParaRPr lang="ja-JP" altLang="en-US" sz="1800">
              <a:latin typeface="HG丸ｺﾞｼｯｸM-PRO" panose="020F0600000000000000" pitchFamily="50" charset="-128"/>
              <a:ea typeface="HG丸ｺﾞｼｯｸM-PRO" panose="020F0600000000000000" pitchFamily="50" charset="-128"/>
            </a:endParaRPr>
          </a:p>
          <a:p>
            <a:pPr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■アイロンでアイロン台の表面温度を監視し、アイロン台表面が設定温度以上に</a:t>
            </a:r>
          </a:p>
          <a:p>
            <a:pPr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　なった場合やアイロンの電源切りに連動して、アイロン台裏のファンで冷却</a:t>
            </a:r>
            <a:r>
              <a:rPr lang="ja-JP" altLang="en-US" sz="1800" b="1">
                <a:latin typeface="HG丸ｺﾞｼｯｸM-PRO" panose="020F0600000000000000" pitchFamily="50" charset="-128"/>
                <a:ea typeface="HG丸ｺﾞｼｯｸM-PRO" panose="020F0600000000000000" pitchFamily="50" charset="-128"/>
              </a:rPr>
              <a:t> </a:t>
            </a:r>
          </a:p>
        </p:txBody>
      </p:sp>
      <p:sp>
        <p:nvSpPr>
          <p:cNvPr id="29701" name="Text Box 5" descr="右上がり対角線">
            <a:extLst>
              <a:ext uri="{FF2B5EF4-FFF2-40B4-BE49-F238E27FC236}">
                <a16:creationId xmlns:a16="http://schemas.microsoft.com/office/drawing/2014/main" id="{2B97E107-F7DC-497B-9EF1-691DFC8200B9}"/>
              </a:ext>
            </a:extLst>
          </p:cNvPr>
          <p:cNvSpPr txBox="1">
            <a:spLocks noChangeArrowheads="1"/>
          </p:cNvSpPr>
          <p:nvPr/>
        </p:nvSpPr>
        <p:spPr bwMode="auto">
          <a:xfrm>
            <a:off x="2797175" y="5962650"/>
            <a:ext cx="3549650" cy="30480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アイロンの構成図 </a:t>
            </a:r>
            <a:r>
              <a:rPr lang="en-US" altLang="ja-JP" sz="1400" b="1"/>
              <a:t>】  </a:t>
            </a:r>
          </a:p>
        </p:txBody>
      </p:sp>
      <p:sp>
        <p:nvSpPr>
          <p:cNvPr id="29702" name="Text Box 6">
            <a:extLst>
              <a:ext uri="{FF2B5EF4-FFF2-40B4-BE49-F238E27FC236}">
                <a16:creationId xmlns:a16="http://schemas.microsoft.com/office/drawing/2014/main" id="{630BCCD2-1DA9-4A6B-BAC8-35E07C9CB81F}"/>
              </a:ext>
            </a:extLst>
          </p:cNvPr>
          <p:cNvSpPr txBox="1">
            <a:spLocks noChangeArrowheads="1"/>
          </p:cNvSpPr>
          <p:nvPr/>
        </p:nvSpPr>
        <p:spPr bwMode="auto">
          <a:xfrm>
            <a:off x="5795963" y="6353175"/>
            <a:ext cx="1962150" cy="303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800">
                <a:latin typeface="Arial" panose="020B0604020202020204" pitchFamily="34" charset="0"/>
                <a:ea typeface="ＭＳ Ｐゴシック" panose="020B0600070205080204" pitchFamily="50" charset="-128"/>
              </a:rPr>
              <a:t>特許第</a:t>
            </a:r>
            <a:r>
              <a:rPr lang="en-US" altLang="ja-JP" sz="1800">
                <a:latin typeface="Arial" panose="020B0604020202020204" pitchFamily="34" charset="0"/>
                <a:ea typeface="ＭＳ Ｐゴシック" panose="020B0600070205080204" pitchFamily="50" charset="-128"/>
              </a:rPr>
              <a:t>4886605</a:t>
            </a:r>
            <a:r>
              <a:rPr lang="ja-JP" altLang="en-US" sz="1800">
                <a:latin typeface="Arial" panose="020B0604020202020204" pitchFamily="34" charset="0"/>
                <a:ea typeface="ＭＳ Ｐゴシック" panose="020B0600070205080204" pitchFamily="50" charset="-128"/>
              </a:rPr>
              <a:t>号</a:t>
            </a:r>
          </a:p>
        </p:txBody>
      </p:sp>
      <p:pic>
        <p:nvPicPr>
          <p:cNvPr id="29703" name="オーディオ 17">
            <a:hlinkClick r:id="" action="ppaction://media"/>
            <a:extLst>
              <a:ext uri="{FF2B5EF4-FFF2-40B4-BE49-F238E27FC236}">
                <a16:creationId xmlns:a16="http://schemas.microsoft.com/office/drawing/2014/main" id="{902E2136-21A0-438F-B884-3E40BDFE3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F44C0E5B-11C1-4482-BE65-E6DCD8E27C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cSld>
  <p:clrMapOvr>
    <a:masterClrMapping/>
  </p:clrMapOvr>
  <p:transition spd="slow" advTm="440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7437E134-8520-4A09-8875-17CA3A75BCCF}"/>
              </a:ext>
            </a:extLst>
          </p:cNvPr>
          <p:cNvSpPr>
            <a:spLocks noGrp="1" noChangeArrowheads="1"/>
          </p:cNvSpPr>
          <p:nvPr>
            <p:ph type="title"/>
          </p:nvPr>
        </p:nvSpPr>
        <p:spPr>
          <a:xfrm>
            <a:off x="-68263" y="82550"/>
            <a:ext cx="8839201" cy="361950"/>
          </a:xfrm>
        </p:spPr>
        <p:txBody>
          <a:bodyPr/>
          <a:lstStyle/>
          <a:p>
            <a:pPr algn="r" eaLnBrk="1" hangingPunct="1"/>
            <a:r>
              <a:rPr lang="ja-JP" altLang="en-US" sz="1800">
                <a:latin typeface="HG丸ｺﾞｼｯｸM-PRO" panose="020F0600000000000000" pitchFamily="50" charset="-128"/>
                <a:ea typeface="HG丸ｺﾞｼｯｸM-PRO" panose="020F0600000000000000" pitchFamily="50" charset="-128"/>
              </a:rPr>
              <a:t>５　火傷の恐れが少ないアイロン（本体が発熱しない）［つづき］</a:t>
            </a:r>
          </a:p>
        </p:txBody>
      </p:sp>
      <p:sp>
        <p:nvSpPr>
          <p:cNvPr id="31747" name="Text Box 2" descr="右上がり対角線">
            <a:extLst>
              <a:ext uri="{FF2B5EF4-FFF2-40B4-BE49-F238E27FC236}">
                <a16:creationId xmlns:a16="http://schemas.microsoft.com/office/drawing/2014/main" id="{5CB73D71-727C-4F57-AC75-7D358311427F}"/>
              </a:ext>
            </a:extLst>
          </p:cNvPr>
          <p:cNvSpPr txBox="1">
            <a:spLocks noChangeArrowheads="1"/>
          </p:cNvSpPr>
          <p:nvPr/>
        </p:nvSpPr>
        <p:spPr bwMode="auto">
          <a:xfrm>
            <a:off x="420688" y="687388"/>
            <a:ext cx="8472487" cy="36671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t>■</a:t>
            </a:r>
            <a:r>
              <a:rPr lang="ja-JP" altLang="en-US" sz="1800"/>
              <a:t>アイロン本体及びアイロン台の構造</a:t>
            </a:r>
            <a:endParaRPr lang="ja-JP" altLang="en-US" sz="1800" b="1"/>
          </a:p>
        </p:txBody>
      </p:sp>
      <p:sp>
        <p:nvSpPr>
          <p:cNvPr id="31748" name="Text Box 4" descr="右上がり対角線">
            <a:extLst>
              <a:ext uri="{FF2B5EF4-FFF2-40B4-BE49-F238E27FC236}">
                <a16:creationId xmlns:a16="http://schemas.microsoft.com/office/drawing/2014/main" id="{1755BBE4-50FB-47DA-B2A9-2D1D5412166D}"/>
              </a:ext>
            </a:extLst>
          </p:cNvPr>
          <p:cNvSpPr txBox="1">
            <a:spLocks noChangeArrowheads="1"/>
          </p:cNvSpPr>
          <p:nvPr/>
        </p:nvSpPr>
        <p:spPr bwMode="auto">
          <a:xfrm>
            <a:off x="287338" y="3789363"/>
            <a:ext cx="3549650" cy="3048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ＩＨアイロン試作機 </a:t>
            </a:r>
            <a:r>
              <a:rPr lang="en-US" altLang="ja-JP" sz="1400" b="1"/>
              <a:t>】  </a:t>
            </a:r>
          </a:p>
        </p:txBody>
      </p:sp>
      <p:pic>
        <p:nvPicPr>
          <p:cNvPr id="31749" name="Picture 5">
            <a:extLst>
              <a:ext uri="{FF2B5EF4-FFF2-40B4-BE49-F238E27FC236}">
                <a16:creationId xmlns:a16="http://schemas.microsoft.com/office/drawing/2014/main" id="{A8C8E459-2455-47F4-A623-D35D6708E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13" y="1204913"/>
            <a:ext cx="2908300" cy="2584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4">
            <a:extLst>
              <a:ext uri="{FF2B5EF4-FFF2-40B4-BE49-F238E27FC236}">
                <a16:creationId xmlns:a16="http://schemas.microsoft.com/office/drawing/2014/main" id="{F719E84F-F7D3-469C-A37D-26A1768FE2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144" r="10616" b="4108"/>
          <a:stretch>
            <a:fillRect/>
          </a:stretch>
        </p:blipFill>
        <p:spPr bwMode="auto">
          <a:xfrm>
            <a:off x="3852863" y="1125538"/>
            <a:ext cx="489585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a:extLst>
              <a:ext uri="{FF2B5EF4-FFF2-40B4-BE49-F238E27FC236}">
                <a16:creationId xmlns:a16="http://schemas.microsoft.com/office/drawing/2014/main" id="{A7FFB24D-F9FF-4609-B385-BB606B5971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8" y="4149725"/>
            <a:ext cx="3168650" cy="2216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2" name="Text Box 8">
            <a:extLst>
              <a:ext uri="{FF2B5EF4-FFF2-40B4-BE49-F238E27FC236}">
                <a16:creationId xmlns:a16="http://schemas.microsoft.com/office/drawing/2014/main" id="{601994DF-0502-4F11-8217-115B7EE39023}"/>
              </a:ext>
            </a:extLst>
          </p:cNvPr>
          <p:cNvSpPr txBox="1">
            <a:spLocks noChangeArrowheads="1"/>
          </p:cNvSpPr>
          <p:nvPr/>
        </p:nvSpPr>
        <p:spPr bwMode="auto">
          <a:xfrm>
            <a:off x="2052638" y="5661025"/>
            <a:ext cx="398462" cy="182563"/>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a:latin typeface="ＭＳ Ｐゴシック" panose="020B0600070205080204" pitchFamily="50" charset="-128"/>
                <a:ea typeface="ＭＳ Ｐゴシック" panose="020B0600070205080204" pitchFamily="50" charset="-128"/>
              </a:rPr>
              <a:t>コイル</a:t>
            </a:r>
          </a:p>
        </p:txBody>
      </p:sp>
      <p:sp>
        <p:nvSpPr>
          <p:cNvPr id="31753" name="Text Box 9">
            <a:extLst>
              <a:ext uri="{FF2B5EF4-FFF2-40B4-BE49-F238E27FC236}">
                <a16:creationId xmlns:a16="http://schemas.microsoft.com/office/drawing/2014/main" id="{D82E9810-6107-44D2-A95B-609F0C92B691}"/>
              </a:ext>
            </a:extLst>
          </p:cNvPr>
          <p:cNvSpPr txBox="1">
            <a:spLocks noChangeArrowheads="1"/>
          </p:cNvSpPr>
          <p:nvPr/>
        </p:nvSpPr>
        <p:spPr bwMode="auto">
          <a:xfrm>
            <a:off x="6272213" y="908050"/>
            <a:ext cx="674687" cy="182563"/>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a:latin typeface="ＭＳ Ｐゴシック" panose="020B0600070205080204" pitchFamily="50" charset="-128"/>
                <a:ea typeface="ＭＳ Ｐゴシック" panose="020B0600070205080204" pitchFamily="50" charset="-128"/>
              </a:rPr>
              <a:t>冷却ファン</a:t>
            </a:r>
          </a:p>
        </p:txBody>
      </p:sp>
      <p:sp>
        <p:nvSpPr>
          <p:cNvPr id="31754" name="Text Box 10" descr="右上がり対角線">
            <a:extLst>
              <a:ext uri="{FF2B5EF4-FFF2-40B4-BE49-F238E27FC236}">
                <a16:creationId xmlns:a16="http://schemas.microsoft.com/office/drawing/2014/main" id="{CDB83210-C32D-4828-ACE4-A94F22EFC7EE}"/>
              </a:ext>
            </a:extLst>
          </p:cNvPr>
          <p:cNvSpPr txBox="1">
            <a:spLocks noChangeArrowheads="1"/>
          </p:cNvSpPr>
          <p:nvPr/>
        </p:nvSpPr>
        <p:spPr bwMode="auto">
          <a:xfrm>
            <a:off x="288925" y="6381750"/>
            <a:ext cx="3549650" cy="3048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ＩＨアイロン底板 </a:t>
            </a:r>
            <a:r>
              <a:rPr lang="en-US" altLang="ja-JP" sz="1400" b="1"/>
              <a:t>】  </a:t>
            </a:r>
          </a:p>
        </p:txBody>
      </p:sp>
      <p:sp>
        <p:nvSpPr>
          <p:cNvPr id="31755" name="Text Box 11" descr="右上がり対角線">
            <a:extLst>
              <a:ext uri="{FF2B5EF4-FFF2-40B4-BE49-F238E27FC236}">
                <a16:creationId xmlns:a16="http://schemas.microsoft.com/office/drawing/2014/main" id="{AF1B8C07-4376-4EE3-ABD7-A4A6D53ED50B}"/>
              </a:ext>
            </a:extLst>
          </p:cNvPr>
          <p:cNvSpPr txBox="1">
            <a:spLocks noChangeArrowheads="1"/>
          </p:cNvSpPr>
          <p:nvPr/>
        </p:nvSpPr>
        <p:spPr bwMode="auto">
          <a:xfrm>
            <a:off x="4716463" y="5516563"/>
            <a:ext cx="3549650" cy="3048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ＩＨアイロン台構造図 </a:t>
            </a:r>
            <a:r>
              <a:rPr lang="en-US" altLang="ja-JP" sz="1400" b="1"/>
              <a:t>】  </a:t>
            </a:r>
          </a:p>
        </p:txBody>
      </p:sp>
      <p:sp>
        <p:nvSpPr>
          <p:cNvPr id="31756" name="Text Box 12">
            <a:extLst>
              <a:ext uri="{FF2B5EF4-FFF2-40B4-BE49-F238E27FC236}">
                <a16:creationId xmlns:a16="http://schemas.microsoft.com/office/drawing/2014/main" id="{CBED6703-8681-4733-84EA-5B3F15A587A5}"/>
              </a:ext>
            </a:extLst>
          </p:cNvPr>
          <p:cNvSpPr txBox="1">
            <a:spLocks noChangeArrowheads="1"/>
          </p:cNvSpPr>
          <p:nvPr/>
        </p:nvSpPr>
        <p:spPr bwMode="auto">
          <a:xfrm>
            <a:off x="2628900" y="4797425"/>
            <a:ext cx="752475" cy="182563"/>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a:latin typeface="ＭＳ Ｐゴシック" panose="020B0600070205080204" pitchFamily="50" charset="-128"/>
                <a:ea typeface="ＭＳ Ｐゴシック" panose="020B0600070205080204" pitchFamily="50" charset="-128"/>
              </a:rPr>
              <a:t>セラミック板</a:t>
            </a:r>
          </a:p>
        </p:txBody>
      </p:sp>
      <p:sp>
        <p:nvSpPr>
          <p:cNvPr id="31757" name="Oval 13">
            <a:extLst>
              <a:ext uri="{FF2B5EF4-FFF2-40B4-BE49-F238E27FC236}">
                <a16:creationId xmlns:a16="http://schemas.microsoft.com/office/drawing/2014/main" id="{481E751B-962F-4D27-8F24-E68078ECC85B}"/>
              </a:ext>
            </a:extLst>
          </p:cNvPr>
          <p:cNvSpPr>
            <a:spLocks noChangeArrowheads="1"/>
          </p:cNvSpPr>
          <p:nvPr/>
        </p:nvSpPr>
        <p:spPr bwMode="auto">
          <a:xfrm>
            <a:off x="3708400" y="3549650"/>
            <a:ext cx="1081088" cy="1895475"/>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31758" name="Oval 14">
            <a:extLst>
              <a:ext uri="{FF2B5EF4-FFF2-40B4-BE49-F238E27FC236}">
                <a16:creationId xmlns:a16="http://schemas.microsoft.com/office/drawing/2014/main" id="{1A251D7B-0B48-478E-AA1D-B178719BE625}"/>
              </a:ext>
            </a:extLst>
          </p:cNvPr>
          <p:cNvSpPr>
            <a:spLocks noChangeArrowheads="1"/>
          </p:cNvSpPr>
          <p:nvPr/>
        </p:nvSpPr>
        <p:spPr bwMode="auto">
          <a:xfrm>
            <a:off x="4284663" y="3933825"/>
            <a:ext cx="936625" cy="10080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31759" name="Rectangle 15">
            <a:extLst>
              <a:ext uri="{FF2B5EF4-FFF2-40B4-BE49-F238E27FC236}">
                <a16:creationId xmlns:a16="http://schemas.microsoft.com/office/drawing/2014/main" id="{1440F6D7-5FA5-40D4-9E49-AB120CAFDC56}"/>
              </a:ext>
            </a:extLst>
          </p:cNvPr>
          <p:cNvSpPr>
            <a:spLocks noChangeArrowheads="1"/>
          </p:cNvSpPr>
          <p:nvPr/>
        </p:nvSpPr>
        <p:spPr bwMode="auto">
          <a:xfrm>
            <a:off x="3781425" y="3429000"/>
            <a:ext cx="431800" cy="2232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31760" name="Rectangle 16">
            <a:extLst>
              <a:ext uri="{FF2B5EF4-FFF2-40B4-BE49-F238E27FC236}">
                <a16:creationId xmlns:a16="http://schemas.microsoft.com/office/drawing/2014/main" id="{4D225678-6D86-40F4-A4A2-7F611BE02C15}"/>
              </a:ext>
            </a:extLst>
          </p:cNvPr>
          <p:cNvSpPr>
            <a:spLocks noChangeArrowheads="1"/>
          </p:cNvSpPr>
          <p:nvPr/>
        </p:nvSpPr>
        <p:spPr bwMode="auto">
          <a:xfrm>
            <a:off x="4008438" y="3257550"/>
            <a:ext cx="625475" cy="149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31761" name="Rectangle 17">
            <a:extLst>
              <a:ext uri="{FF2B5EF4-FFF2-40B4-BE49-F238E27FC236}">
                <a16:creationId xmlns:a16="http://schemas.microsoft.com/office/drawing/2014/main" id="{CB8F91AA-B41E-47EA-B0A2-153AE3E9A23D}"/>
              </a:ext>
            </a:extLst>
          </p:cNvPr>
          <p:cNvSpPr>
            <a:spLocks noChangeArrowheads="1"/>
          </p:cNvSpPr>
          <p:nvPr/>
        </p:nvSpPr>
        <p:spPr bwMode="auto">
          <a:xfrm>
            <a:off x="4449763" y="3513138"/>
            <a:ext cx="219075" cy="149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31762" name="Rectangle 18">
            <a:extLst>
              <a:ext uri="{FF2B5EF4-FFF2-40B4-BE49-F238E27FC236}">
                <a16:creationId xmlns:a16="http://schemas.microsoft.com/office/drawing/2014/main" id="{1576B9C5-321A-45B5-8A40-442F4BEAA542}"/>
              </a:ext>
            </a:extLst>
          </p:cNvPr>
          <p:cNvSpPr>
            <a:spLocks noChangeArrowheads="1"/>
          </p:cNvSpPr>
          <p:nvPr/>
        </p:nvSpPr>
        <p:spPr bwMode="auto">
          <a:xfrm>
            <a:off x="4357688" y="3789363"/>
            <a:ext cx="625475" cy="149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31763" name="Rectangle 19">
            <a:extLst>
              <a:ext uri="{FF2B5EF4-FFF2-40B4-BE49-F238E27FC236}">
                <a16:creationId xmlns:a16="http://schemas.microsoft.com/office/drawing/2014/main" id="{F25F5F3E-58F9-4E6A-BE11-9F4143E64A4A}"/>
              </a:ext>
            </a:extLst>
          </p:cNvPr>
          <p:cNvSpPr>
            <a:spLocks noChangeArrowheads="1"/>
          </p:cNvSpPr>
          <p:nvPr/>
        </p:nvSpPr>
        <p:spPr bwMode="auto">
          <a:xfrm>
            <a:off x="4005263" y="3389313"/>
            <a:ext cx="158750" cy="206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31764" name="Line 20">
            <a:extLst>
              <a:ext uri="{FF2B5EF4-FFF2-40B4-BE49-F238E27FC236}">
                <a16:creationId xmlns:a16="http://schemas.microsoft.com/office/drawing/2014/main" id="{6F54DB10-290B-4650-8B58-B45CB4B5D909}"/>
              </a:ext>
            </a:extLst>
          </p:cNvPr>
          <p:cNvSpPr>
            <a:spLocks noChangeShapeType="1"/>
          </p:cNvSpPr>
          <p:nvPr/>
        </p:nvSpPr>
        <p:spPr bwMode="auto">
          <a:xfrm flipH="1">
            <a:off x="6315075" y="1133475"/>
            <a:ext cx="13335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5" name="Text Box 21">
            <a:extLst>
              <a:ext uri="{FF2B5EF4-FFF2-40B4-BE49-F238E27FC236}">
                <a16:creationId xmlns:a16="http://schemas.microsoft.com/office/drawing/2014/main" id="{B3B89347-6096-4F5A-AE91-D9E96DCD4386}"/>
              </a:ext>
            </a:extLst>
          </p:cNvPr>
          <p:cNvSpPr txBox="1">
            <a:spLocks noChangeArrowheads="1"/>
          </p:cNvSpPr>
          <p:nvPr/>
        </p:nvSpPr>
        <p:spPr bwMode="auto">
          <a:xfrm>
            <a:off x="4284663" y="3933825"/>
            <a:ext cx="674687" cy="182563"/>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a:latin typeface="ＭＳ Ｐゴシック" panose="020B0600070205080204" pitchFamily="50" charset="-128"/>
                <a:ea typeface="ＭＳ Ｐゴシック" panose="020B0600070205080204" pitchFamily="50" charset="-128"/>
              </a:rPr>
              <a:t>冷却ファン</a:t>
            </a:r>
          </a:p>
        </p:txBody>
      </p:sp>
      <p:sp>
        <p:nvSpPr>
          <p:cNvPr id="31766" name="Line 22">
            <a:extLst>
              <a:ext uri="{FF2B5EF4-FFF2-40B4-BE49-F238E27FC236}">
                <a16:creationId xmlns:a16="http://schemas.microsoft.com/office/drawing/2014/main" id="{D5EB6D88-C486-417F-99FC-FEDC80644B2E}"/>
              </a:ext>
            </a:extLst>
          </p:cNvPr>
          <p:cNvSpPr>
            <a:spLocks noChangeShapeType="1"/>
          </p:cNvSpPr>
          <p:nvPr/>
        </p:nvSpPr>
        <p:spPr bwMode="auto">
          <a:xfrm flipV="1">
            <a:off x="4489450" y="3573463"/>
            <a:ext cx="84138" cy="311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7" name="Text Box 23">
            <a:extLst>
              <a:ext uri="{FF2B5EF4-FFF2-40B4-BE49-F238E27FC236}">
                <a16:creationId xmlns:a16="http://schemas.microsoft.com/office/drawing/2014/main" id="{D2627873-F132-43ED-9545-4993D2B2E8E7}"/>
              </a:ext>
            </a:extLst>
          </p:cNvPr>
          <p:cNvSpPr txBox="1">
            <a:spLocks noChangeArrowheads="1"/>
          </p:cNvSpPr>
          <p:nvPr/>
        </p:nvSpPr>
        <p:spPr bwMode="auto">
          <a:xfrm>
            <a:off x="7597775" y="3068638"/>
            <a:ext cx="825500" cy="182562"/>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a:latin typeface="ＭＳ Ｐゴシック" panose="020B0600070205080204" pitchFamily="50" charset="-128"/>
                <a:ea typeface="ＭＳ Ｐゴシック" panose="020B0600070205080204" pitchFamily="50" charset="-128"/>
              </a:rPr>
              <a:t>ステンレス板</a:t>
            </a:r>
          </a:p>
        </p:txBody>
      </p:sp>
      <p:sp>
        <p:nvSpPr>
          <p:cNvPr id="31768" name="Line 24">
            <a:extLst>
              <a:ext uri="{FF2B5EF4-FFF2-40B4-BE49-F238E27FC236}">
                <a16:creationId xmlns:a16="http://schemas.microsoft.com/office/drawing/2014/main" id="{8B93B2EF-9273-4526-9C43-25805E9C2DB1}"/>
              </a:ext>
            </a:extLst>
          </p:cNvPr>
          <p:cNvSpPr>
            <a:spLocks noChangeShapeType="1"/>
          </p:cNvSpPr>
          <p:nvPr/>
        </p:nvSpPr>
        <p:spPr bwMode="auto">
          <a:xfrm flipH="1">
            <a:off x="6919913" y="3141663"/>
            <a:ext cx="604837" cy="2397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9" name="Text Box 25">
            <a:extLst>
              <a:ext uri="{FF2B5EF4-FFF2-40B4-BE49-F238E27FC236}">
                <a16:creationId xmlns:a16="http://schemas.microsoft.com/office/drawing/2014/main" id="{43322750-655E-4E2A-A571-DD2320A173D7}"/>
              </a:ext>
            </a:extLst>
          </p:cNvPr>
          <p:cNvSpPr txBox="1">
            <a:spLocks noChangeArrowheads="1"/>
          </p:cNvSpPr>
          <p:nvPr/>
        </p:nvSpPr>
        <p:spPr bwMode="auto">
          <a:xfrm>
            <a:off x="6950075" y="4005263"/>
            <a:ext cx="752475" cy="182562"/>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a:latin typeface="ＭＳ Ｐゴシック" panose="020B0600070205080204" pitchFamily="50" charset="-128"/>
                <a:ea typeface="ＭＳ Ｐゴシック" panose="020B0600070205080204" pitchFamily="50" charset="-128"/>
              </a:rPr>
              <a:t>ヒートシンク</a:t>
            </a:r>
          </a:p>
        </p:txBody>
      </p:sp>
      <p:sp>
        <p:nvSpPr>
          <p:cNvPr id="31770" name="Line 26">
            <a:extLst>
              <a:ext uri="{FF2B5EF4-FFF2-40B4-BE49-F238E27FC236}">
                <a16:creationId xmlns:a16="http://schemas.microsoft.com/office/drawing/2014/main" id="{9F8A1848-3263-42C6-8231-54EF5C6A662E}"/>
              </a:ext>
            </a:extLst>
          </p:cNvPr>
          <p:cNvSpPr>
            <a:spLocks noChangeShapeType="1"/>
          </p:cNvSpPr>
          <p:nvPr/>
        </p:nvSpPr>
        <p:spPr bwMode="auto">
          <a:xfrm flipH="1" flipV="1">
            <a:off x="6516688" y="3429000"/>
            <a:ext cx="504825"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31771" name="オーディオ 4">
            <a:hlinkClick r:id="" action="ppaction://media"/>
            <a:extLst>
              <a:ext uri="{FF2B5EF4-FFF2-40B4-BE49-F238E27FC236}">
                <a16:creationId xmlns:a16="http://schemas.microsoft.com/office/drawing/2014/main" id="{E25F8044-1021-4448-84DA-9172026894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F1EAF539-E56F-4253-9514-ADC48A6773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23300" y="6337300"/>
            <a:ext cx="304800" cy="304800"/>
          </a:xfrm>
          <a:prstGeom prst="rect">
            <a:avLst/>
          </a:prstGeom>
        </p:spPr>
      </p:pic>
    </p:spTree>
  </p:cSld>
  <p:clrMapOvr>
    <a:masterClrMapping/>
  </p:clrMapOvr>
  <p:transition spd="slow" advTm="3882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グループ化 4">
            <a:extLst>
              <a:ext uri="{FF2B5EF4-FFF2-40B4-BE49-F238E27FC236}">
                <a16:creationId xmlns:a16="http://schemas.microsoft.com/office/drawing/2014/main" id="{E122B74A-5987-4093-915C-1B52BFD4AAAF}"/>
              </a:ext>
            </a:extLst>
          </p:cNvPr>
          <p:cNvGrpSpPr>
            <a:grpSpLocks/>
          </p:cNvGrpSpPr>
          <p:nvPr/>
        </p:nvGrpSpPr>
        <p:grpSpPr bwMode="auto">
          <a:xfrm>
            <a:off x="900113" y="1428750"/>
            <a:ext cx="7480300" cy="5041900"/>
            <a:chOff x="474453" y="459244"/>
            <a:chExt cx="8251016" cy="6104658"/>
          </a:xfrm>
        </p:grpSpPr>
        <p:grpSp>
          <p:nvGrpSpPr>
            <p:cNvPr id="33834" name="グループ化 5">
              <a:extLst>
                <a:ext uri="{FF2B5EF4-FFF2-40B4-BE49-F238E27FC236}">
                  <a16:creationId xmlns:a16="http://schemas.microsoft.com/office/drawing/2014/main" id="{D82ED7E1-3E8B-4034-9FC9-85D05609BC64}"/>
                </a:ext>
              </a:extLst>
            </p:cNvPr>
            <p:cNvGrpSpPr>
              <a:grpSpLocks/>
            </p:cNvGrpSpPr>
            <p:nvPr/>
          </p:nvGrpSpPr>
          <p:grpSpPr bwMode="auto">
            <a:xfrm>
              <a:off x="616516" y="571019"/>
              <a:ext cx="6829656" cy="5697896"/>
              <a:chOff x="616516" y="571019"/>
              <a:chExt cx="6829656" cy="5697896"/>
            </a:xfrm>
          </p:grpSpPr>
          <p:grpSp>
            <p:nvGrpSpPr>
              <p:cNvPr id="33854" name="グループ化 25">
                <a:extLst>
                  <a:ext uri="{FF2B5EF4-FFF2-40B4-BE49-F238E27FC236}">
                    <a16:creationId xmlns:a16="http://schemas.microsoft.com/office/drawing/2014/main" id="{CC210943-FFC3-41C3-98A8-4402C154CB27}"/>
                  </a:ext>
                </a:extLst>
              </p:cNvPr>
              <p:cNvGrpSpPr>
                <a:grpSpLocks/>
              </p:cNvGrpSpPr>
              <p:nvPr/>
            </p:nvGrpSpPr>
            <p:grpSpPr bwMode="auto">
              <a:xfrm>
                <a:off x="616516" y="571019"/>
                <a:ext cx="6829656" cy="5697896"/>
                <a:chOff x="616516" y="571019"/>
                <a:chExt cx="6829656" cy="5697896"/>
              </a:xfrm>
            </p:grpSpPr>
            <p:sp>
              <p:nvSpPr>
                <p:cNvPr id="31" name="フリーフォーム: 図形 30">
                  <a:extLst>
                    <a:ext uri="{FF2B5EF4-FFF2-40B4-BE49-F238E27FC236}">
                      <a16:creationId xmlns:a16="http://schemas.microsoft.com/office/drawing/2014/main" id="{7A099F6B-EC48-4800-9146-0AFCDC6F8F46}"/>
                    </a:ext>
                  </a:extLst>
                </p:cNvPr>
                <p:cNvSpPr/>
                <p:nvPr/>
              </p:nvSpPr>
              <p:spPr>
                <a:xfrm>
                  <a:off x="616289" y="1729767"/>
                  <a:ext cx="5750496" cy="4540051"/>
                </a:xfrm>
                <a:custGeom>
                  <a:avLst/>
                  <a:gdLst>
                    <a:gd name="connsiteX0" fmla="*/ 2844613 w 5693321"/>
                    <a:gd name="connsiteY0" fmla="*/ 0 h 4677507"/>
                    <a:gd name="connsiteX1" fmla="*/ 2846661 w 5693321"/>
                    <a:gd name="connsiteY1" fmla="*/ 1321 h 4677507"/>
                    <a:gd name="connsiteX2" fmla="*/ 2848708 w 5693321"/>
                    <a:gd name="connsiteY2" fmla="*/ 0 h 4677507"/>
                    <a:gd name="connsiteX3" fmla="*/ 2848708 w 5693321"/>
                    <a:gd name="connsiteY3" fmla="*/ 2642 h 4677507"/>
                    <a:gd name="connsiteX4" fmla="*/ 5693321 w 5693321"/>
                    <a:gd name="connsiteY4" fmla="*/ 1837592 h 4677507"/>
                    <a:gd name="connsiteX5" fmla="*/ 5113029 w 5693321"/>
                    <a:gd name="connsiteY5" fmla="*/ 1837592 h 4677507"/>
                    <a:gd name="connsiteX6" fmla="*/ 5113028 w 5693321"/>
                    <a:gd name="connsiteY6" fmla="*/ 4677507 h 4677507"/>
                    <a:gd name="connsiteX7" fmla="*/ 2848708 w 5693321"/>
                    <a:gd name="connsiteY7" fmla="*/ 4677507 h 4677507"/>
                    <a:gd name="connsiteX8" fmla="*/ 2844613 w 5693321"/>
                    <a:gd name="connsiteY8" fmla="*/ 4677507 h 4677507"/>
                    <a:gd name="connsiteX9" fmla="*/ 580293 w 5693321"/>
                    <a:gd name="connsiteY9" fmla="*/ 4677507 h 4677507"/>
                    <a:gd name="connsiteX10" fmla="*/ 580292 w 5693321"/>
                    <a:gd name="connsiteY10" fmla="*/ 1837592 h 4677507"/>
                    <a:gd name="connsiteX11" fmla="*/ 0 w 5693321"/>
                    <a:gd name="connsiteY11" fmla="*/ 1837592 h 4677507"/>
                    <a:gd name="connsiteX12" fmla="*/ 2844613 w 5693321"/>
                    <a:gd name="connsiteY12" fmla="*/ 2642 h 4677507"/>
                    <a:gd name="connsiteX0" fmla="*/ 2844613 w 5693321"/>
                    <a:gd name="connsiteY0" fmla="*/ 2642 h 4677507"/>
                    <a:gd name="connsiteX1" fmla="*/ 2846661 w 5693321"/>
                    <a:gd name="connsiteY1" fmla="*/ 1321 h 4677507"/>
                    <a:gd name="connsiteX2" fmla="*/ 2848708 w 5693321"/>
                    <a:gd name="connsiteY2" fmla="*/ 0 h 4677507"/>
                    <a:gd name="connsiteX3" fmla="*/ 2848708 w 5693321"/>
                    <a:gd name="connsiteY3" fmla="*/ 2642 h 4677507"/>
                    <a:gd name="connsiteX4" fmla="*/ 5693321 w 5693321"/>
                    <a:gd name="connsiteY4" fmla="*/ 1837592 h 4677507"/>
                    <a:gd name="connsiteX5" fmla="*/ 5113029 w 5693321"/>
                    <a:gd name="connsiteY5" fmla="*/ 1837592 h 4677507"/>
                    <a:gd name="connsiteX6" fmla="*/ 5113028 w 5693321"/>
                    <a:gd name="connsiteY6" fmla="*/ 4677507 h 4677507"/>
                    <a:gd name="connsiteX7" fmla="*/ 2848708 w 5693321"/>
                    <a:gd name="connsiteY7" fmla="*/ 4677507 h 4677507"/>
                    <a:gd name="connsiteX8" fmla="*/ 2844613 w 5693321"/>
                    <a:gd name="connsiteY8" fmla="*/ 4677507 h 4677507"/>
                    <a:gd name="connsiteX9" fmla="*/ 580293 w 5693321"/>
                    <a:gd name="connsiteY9" fmla="*/ 4677507 h 4677507"/>
                    <a:gd name="connsiteX10" fmla="*/ 580292 w 5693321"/>
                    <a:gd name="connsiteY10" fmla="*/ 1837592 h 4677507"/>
                    <a:gd name="connsiteX11" fmla="*/ 0 w 5693321"/>
                    <a:gd name="connsiteY11" fmla="*/ 1837592 h 4677507"/>
                    <a:gd name="connsiteX12" fmla="*/ 2844613 w 5693321"/>
                    <a:gd name="connsiteY12" fmla="*/ 2642 h 467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3321" h="4677507">
                      <a:moveTo>
                        <a:pt x="2844613" y="2642"/>
                      </a:moveTo>
                      <a:lnTo>
                        <a:pt x="2846661" y="1321"/>
                      </a:lnTo>
                      <a:lnTo>
                        <a:pt x="2848708" y="0"/>
                      </a:lnTo>
                      <a:lnTo>
                        <a:pt x="2848708" y="2642"/>
                      </a:lnTo>
                      <a:lnTo>
                        <a:pt x="5693321" y="1837592"/>
                      </a:lnTo>
                      <a:lnTo>
                        <a:pt x="5113029" y="1837592"/>
                      </a:lnTo>
                      <a:cubicBezTo>
                        <a:pt x="5113029" y="2781299"/>
                        <a:pt x="5113028" y="3733800"/>
                        <a:pt x="5113028" y="4677507"/>
                      </a:cubicBezTo>
                      <a:lnTo>
                        <a:pt x="2848708" y="4677507"/>
                      </a:lnTo>
                      <a:lnTo>
                        <a:pt x="2844613" y="4677507"/>
                      </a:lnTo>
                      <a:lnTo>
                        <a:pt x="580293" y="4677507"/>
                      </a:lnTo>
                      <a:cubicBezTo>
                        <a:pt x="580293" y="3733800"/>
                        <a:pt x="580292" y="2781299"/>
                        <a:pt x="580292" y="1837592"/>
                      </a:cubicBezTo>
                      <a:lnTo>
                        <a:pt x="0" y="1837592"/>
                      </a:lnTo>
                      <a:lnTo>
                        <a:pt x="2844613" y="2642"/>
                      </a:lnTo>
                      <a:close/>
                    </a:path>
                  </a:pathLst>
                </a:cu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tx1"/>
                    </a:solidFill>
                  </a:endParaRPr>
                </a:p>
              </p:txBody>
            </p:sp>
            <p:pic>
              <p:nvPicPr>
                <p:cNvPr id="33860" name="図 31">
                  <a:extLst>
                    <a:ext uri="{FF2B5EF4-FFF2-40B4-BE49-F238E27FC236}">
                      <a16:creationId xmlns:a16="http://schemas.microsoft.com/office/drawing/2014/main" id="{992CAB27-CA13-4D68-A42C-C25C5A032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146" t="19934" r="10374" b="20432"/>
                <a:stretch>
                  <a:fillRect/>
                </a:stretch>
              </p:blipFill>
              <p:spPr bwMode="auto">
                <a:xfrm>
                  <a:off x="3561843" y="5173322"/>
                  <a:ext cx="823562" cy="61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61" name="図 32">
                  <a:extLst>
                    <a:ext uri="{FF2B5EF4-FFF2-40B4-BE49-F238E27FC236}">
                      <a16:creationId xmlns:a16="http://schemas.microsoft.com/office/drawing/2014/main" id="{79B340E1-6B95-437E-BEE5-330ED703C3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5680" y="2987245"/>
                  <a:ext cx="496839" cy="80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62" name="図 33">
                  <a:extLst>
                    <a:ext uri="{FF2B5EF4-FFF2-40B4-BE49-F238E27FC236}">
                      <a16:creationId xmlns:a16="http://schemas.microsoft.com/office/drawing/2014/main" id="{FCDD159A-88D7-4B2C-B455-6CC759416F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8201"/>
                <a:stretch>
                  <a:fillRect/>
                </a:stretch>
              </p:blipFill>
              <p:spPr bwMode="auto">
                <a:xfrm>
                  <a:off x="4528100" y="3032760"/>
                  <a:ext cx="724130" cy="84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63" name="図 34">
                  <a:extLst>
                    <a:ext uri="{FF2B5EF4-FFF2-40B4-BE49-F238E27FC236}">
                      <a16:creationId xmlns:a16="http://schemas.microsoft.com/office/drawing/2014/main" id="{2238C80E-99A5-451E-A7CB-0C4F18F2A3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128" y="571019"/>
                  <a:ext cx="1698926" cy="134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64" name="図 35">
                  <a:extLst>
                    <a:ext uri="{FF2B5EF4-FFF2-40B4-BE49-F238E27FC236}">
                      <a16:creationId xmlns:a16="http://schemas.microsoft.com/office/drawing/2014/main" id="{4C33CABC-764C-4430-B659-146596BC06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2611" y="4997102"/>
                  <a:ext cx="517359" cy="4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65" name="Picture 2">
                  <a:extLst>
                    <a:ext uri="{FF2B5EF4-FFF2-40B4-BE49-F238E27FC236}">
                      <a16:creationId xmlns:a16="http://schemas.microsoft.com/office/drawing/2014/main" id="{FF3E213E-4375-47A7-9F26-C91AD0F9E644}"/>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l="33952"/>
                <a:stretch>
                  <a:fillRect/>
                </a:stretch>
              </p:blipFill>
              <p:spPr bwMode="auto">
                <a:xfrm>
                  <a:off x="6599982" y="791308"/>
                  <a:ext cx="846190" cy="162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66" name="Group 27">
                  <a:extLst>
                    <a:ext uri="{FF2B5EF4-FFF2-40B4-BE49-F238E27FC236}">
                      <a16:creationId xmlns:a16="http://schemas.microsoft.com/office/drawing/2014/main" id="{7A67301C-18EC-465F-907F-DE7B1B68D2D4}"/>
                    </a:ext>
                  </a:extLst>
                </p:cNvPr>
                <p:cNvGrpSpPr>
                  <a:grpSpLocks/>
                </p:cNvGrpSpPr>
                <p:nvPr/>
              </p:nvGrpSpPr>
              <p:grpSpPr bwMode="auto">
                <a:xfrm>
                  <a:off x="1701563" y="3378674"/>
                  <a:ext cx="556008" cy="501883"/>
                  <a:chOff x="3969" y="799"/>
                  <a:chExt cx="206" cy="204"/>
                </a:xfrm>
              </p:grpSpPr>
              <p:grpSp>
                <p:nvGrpSpPr>
                  <p:cNvPr id="33869" name="Group 28">
                    <a:extLst>
                      <a:ext uri="{FF2B5EF4-FFF2-40B4-BE49-F238E27FC236}">
                        <a16:creationId xmlns:a16="http://schemas.microsoft.com/office/drawing/2014/main" id="{47D7A079-C7A5-4E38-9C0C-70888CE9AE4E}"/>
                      </a:ext>
                    </a:extLst>
                  </p:cNvPr>
                  <p:cNvGrpSpPr>
                    <a:grpSpLocks/>
                  </p:cNvGrpSpPr>
                  <p:nvPr/>
                </p:nvGrpSpPr>
                <p:grpSpPr bwMode="auto">
                  <a:xfrm>
                    <a:off x="3969" y="799"/>
                    <a:ext cx="206" cy="151"/>
                    <a:chOff x="2535" y="1608"/>
                    <a:chExt cx="516" cy="378"/>
                  </a:xfrm>
                </p:grpSpPr>
                <p:grpSp>
                  <p:nvGrpSpPr>
                    <p:cNvPr id="33872" name="Group 29">
                      <a:extLst>
                        <a:ext uri="{FF2B5EF4-FFF2-40B4-BE49-F238E27FC236}">
                          <a16:creationId xmlns:a16="http://schemas.microsoft.com/office/drawing/2014/main" id="{4AE8885F-2B3A-4955-9EEF-3EF9A5C0FAB9}"/>
                        </a:ext>
                      </a:extLst>
                    </p:cNvPr>
                    <p:cNvGrpSpPr>
                      <a:grpSpLocks/>
                    </p:cNvGrpSpPr>
                    <p:nvPr/>
                  </p:nvGrpSpPr>
                  <p:grpSpPr bwMode="auto">
                    <a:xfrm>
                      <a:off x="2535" y="1608"/>
                      <a:ext cx="516" cy="318"/>
                      <a:chOff x="2535" y="1635"/>
                      <a:chExt cx="516" cy="318"/>
                    </a:xfrm>
                  </p:grpSpPr>
                  <p:sp>
                    <p:nvSpPr>
                      <p:cNvPr id="49" name="AutoShape 30">
                        <a:extLst>
                          <a:ext uri="{FF2B5EF4-FFF2-40B4-BE49-F238E27FC236}">
                            <a16:creationId xmlns:a16="http://schemas.microsoft.com/office/drawing/2014/main" id="{F6F3F4CE-4E3E-4068-A618-F2F6C11F8866}"/>
                          </a:ext>
                        </a:extLst>
                      </p:cNvPr>
                      <p:cNvSpPr>
                        <a:spLocks noChangeArrowheads="1"/>
                      </p:cNvSpPr>
                      <p:nvPr/>
                    </p:nvSpPr>
                    <p:spPr bwMode="auto">
                      <a:xfrm>
                        <a:off x="2535" y="1669"/>
                        <a:ext cx="514" cy="284"/>
                      </a:xfrm>
                      <a:prstGeom prst="roundRect">
                        <a:avLst>
                          <a:gd name="adj" fmla="val 32981"/>
                        </a:avLst>
                      </a:prstGeom>
                      <a:solidFill>
                        <a:srgbClr val="969696"/>
                      </a:solidFill>
                      <a:ln w="9525" algn="ctr">
                        <a:solidFill>
                          <a:schemeClr val="tx1">
                            <a:lumMod val="65000"/>
                            <a:lumOff val="3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8206" rIns="68580" bIns="8206"/>
                      <a:lstStyle/>
                      <a:p>
                        <a:pPr>
                          <a:defRPr/>
                        </a:pPr>
                        <a:endParaRPr lang="ja-JP" altLang="en-US"/>
                      </a:p>
                    </p:txBody>
                  </p:sp>
                  <p:sp>
                    <p:nvSpPr>
                      <p:cNvPr id="50" name="Oval 31">
                        <a:extLst>
                          <a:ext uri="{FF2B5EF4-FFF2-40B4-BE49-F238E27FC236}">
                            <a16:creationId xmlns:a16="http://schemas.microsoft.com/office/drawing/2014/main" id="{B33B0325-1D6D-4C1F-B6F4-1664C495B7CA}"/>
                          </a:ext>
                        </a:extLst>
                      </p:cNvPr>
                      <p:cNvSpPr>
                        <a:spLocks noChangeArrowheads="1"/>
                      </p:cNvSpPr>
                      <p:nvPr/>
                    </p:nvSpPr>
                    <p:spPr bwMode="auto">
                      <a:xfrm>
                        <a:off x="2553" y="1635"/>
                        <a:ext cx="478" cy="180"/>
                      </a:xfrm>
                      <a:prstGeom prst="ellipse">
                        <a:avLst/>
                      </a:prstGeom>
                      <a:solidFill>
                        <a:srgbClr val="969696"/>
                      </a:solidFill>
                      <a:ln w="9525" algn="ctr">
                        <a:solidFill>
                          <a:schemeClr val="tx1">
                            <a:lumMod val="65000"/>
                            <a:lumOff val="3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8206" rIns="68580" bIns="8206"/>
                      <a:lstStyle/>
                      <a:p>
                        <a:pPr>
                          <a:defRPr/>
                        </a:pPr>
                        <a:endParaRPr lang="ja-JP" altLang="en-US"/>
                      </a:p>
                    </p:txBody>
                  </p:sp>
                </p:grpSp>
                <p:grpSp>
                  <p:nvGrpSpPr>
                    <p:cNvPr id="33873" name="Group 32">
                      <a:extLst>
                        <a:ext uri="{FF2B5EF4-FFF2-40B4-BE49-F238E27FC236}">
                          <a16:creationId xmlns:a16="http://schemas.microsoft.com/office/drawing/2014/main" id="{52164884-AECD-47EA-9787-34A567502D36}"/>
                        </a:ext>
                      </a:extLst>
                    </p:cNvPr>
                    <p:cNvGrpSpPr>
                      <a:grpSpLocks/>
                    </p:cNvGrpSpPr>
                    <p:nvPr/>
                  </p:nvGrpSpPr>
                  <p:grpSpPr bwMode="auto">
                    <a:xfrm>
                      <a:off x="2535" y="1635"/>
                      <a:ext cx="516" cy="318"/>
                      <a:chOff x="2535" y="1635"/>
                      <a:chExt cx="516" cy="318"/>
                    </a:xfrm>
                  </p:grpSpPr>
                  <p:sp>
                    <p:nvSpPr>
                      <p:cNvPr id="47" name="AutoShape 33">
                        <a:extLst>
                          <a:ext uri="{FF2B5EF4-FFF2-40B4-BE49-F238E27FC236}">
                            <a16:creationId xmlns:a16="http://schemas.microsoft.com/office/drawing/2014/main" id="{B71D31EB-BA13-4820-B3FF-2113E995CAF9}"/>
                          </a:ext>
                        </a:extLst>
                      </p:cNvPr>
                      <p:cNvSpPr>
                        <a:spLocks noChangeArrowheads="1"/>
                      </p:cNvSpPr>
                      <p:nvPr/>
                    </p:nvSpPr>
                    <p:spPr bwMode="auto">
                      <a:xfrm>
                        <a:off x="2535" y="1669"/>
                        <a:ext cx="514" cy="284"/>
                      </a:xfrm>
                      <a:prstGeom prst="roundRect">
                        <a:avLst>
                          <a:gd name="adj" fmla="val 32981"/>
                        </a:avLst>
                      </a:prstGeom>
                      <a:solidFill>
                        <a:srgbClr val="DDDDDD"/>
                      </a:solidFill>
                      <a:ln w="9525">
                        <a:solidFill>
                          <a:schemeClr val="tx1">
                            <a:lumMod val="65000"/>
                            <a:lumOff val="35000"/>
                          </a:schemeClr>
                        </a:solidFill>
                        <a:round/>
                        <a:headEnd/>
                        <a:tailEnd/>
                      </a:ln>
                    </p:spPr>
                    <p:txBody>
                      <a:bodyPr lIns="68580" tIns="8206" rIns="68580" bIns="8206"/>
                      <a:lstStyle/>
                      <a:p>
                        <a:pPr>
                          <a:defRPr/>
                        </a:pPr>
                        <a:endParaRPr lang="ja-JP" altLang="en-US"/>
                      </a:p>
                    </p:txBody>
                  </p:sp>
                  <p:sp>
                    <p:nvSpPr>
                      <p:cNvPr id="33876" name="Oval 34">
                        <a:extLst>
                          <a:ext uri="{FF2B5EF4-FFF2-40B4-BE49-F238E27FC236}">
                            <a16:creationId xmlns:a16="http://schemas.microsoft.com/office/drawing/2014/main" id="{D97E611D-6BDE-4BA8-9CBC-763C280B0EC4}"/>
                          </a:ext>
                        </a:extLst>
                      </p:cNvPr>
                      <p:cNvSpPr>
                        <a:spLocks noChangeArrowheads="1"/>
                      </p:cNvSpPr>
                      <p:nvPr/>
                    </p:nvSpPr>
                    <p:spPr bwMode="auto">
                      <a:xfrm>
                        <a:off x="2553" y="1635"/>
                        <a:ext cx="480" cy="180"/>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8206" rIns="68580" bIns="8206"/>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grpSp>
                <p:sp>
                  <p:nvSpPr>
                    <p:cNvPr id="46" name="Oval 35">
                      <a:extLst>
                        <a:ext uri="{FF2B5EF4-FFF2-40B4-BE49-F238E27FC236}">
                          <a16:creationId xmlns:a16="http://schemas.microsoft.com/office/drawing/2014/main" id="{BAF4FC88-0276-458F-B11F-68447A22E8BC}"/>
                        </a:ext>
                      </a:extLst>
                    </p:cNvPr>
                    <p:cNvSpPr>
                      <a:spLocks noChangeArrowheads="1"/>
                    </p:cNvSpPr>
                    <p:nvPr/>
                  </p:nvSpPr>
                  <p:spPr bwMode="auto">
                    <a:xfrm>
                      <a:off x="2553" y="1821"/>
                      <a:ext cx="478" cy="155"/>
                    </a:xfrm>
                    <a:prstGeom prst="ellipse">
                      <a:avLst/>
                    </a:prstGeom>
                    <a:solidFill>
                      <a:srgbClr val="969696"/>
                    </a:solidFill>
                    <a:ln w="9525">
                      <a:solidFill>
                        <a:schemeClr val="tx1">
                          <a:lumMod val="65000"/>
                          <a:lumOff val="35000"/>
                        </a:schemeClr>
                      </a:solidFill>
                      <a:round/>
                      <a:headEnd/>
                      <a:tailEnd/>
                    </a:ln>
                  </p:spPr>
                  <p:txBody>
                    <a:bodyPr lIns="68580" tIns="8206" rIns="68580" bIns="8206"/>
                    <a:lstStyle/>
                    <a:p>
                      <a:pPr>
                        <a:defRPr/>
                      </a:pPr>
                      <a:endParaRPr lang="ja-JP" altLang="en-US"/>
                    </a:p>
                  </p:txBody>
                </p:sp>
              </p:grpSp>
              <p:sp>
                <p:nvSpPr>
                  <p:cNvPr id="42" name="Freeform 36">
                    <a:extLst>
                      <a:ext uri="{FF2B5EF4-FFF2-40B4-BE49-F238E27FC236}">
                        <a16:creationId xmlns:a16="http://schemas.microsoft.com/office/drawing/2014/main" id="{6DB7280E-6706-4ADF-899C-806A933B3E79}"/>
                      </a:ext>
                    </a:extLst>
                  </p:cNvPr>
                  <p:cNvSpPr>
                    <a:spLocks/>
                  </p:cNvSpPr>
                  <p:nvPr/>
                </p:nvSpPr>
                <p:spPr bwMode="auto">
                  <a:xfrm>
                    <a:off x="3987" y="894"/>
                    <a:ext cx="169" cy="109"/>
                  </a:xfrm>
                  <a:custGeom>
                    <a:avLst/>
                    <a:gdLst>
                      <a:gd name="T0" fmla="*/ 6 w 426"/>
                      <a:gd name="T1" fmla="*/ 66 h 273"/>
                      <a:gd name="T2" fmla="*/ 207 w 426"/>
                      <a:gd name="T3" fmla="*/ 3 h 273"/>
                      <a:gd name="T4" fmla="*/ 411 w 426"/>
                      <a:gd name="T5" fmla="*/ 66 h 273"/>
                      <a:gd name="T6" fmla="*/ 207 w 426"/>
                      <a:gd name="T7" fmla="*/ 273 h 273"/>
                      <a:gd name="T8" fmla="*/ 6 w 426"/>
                      <a:gd name="T9" fmla="*/ 66 h 273"/>
                    </a:gdLst>
                    <a:ahLst/>
                    <a:cxnLst>
                      <a:cxn ang="0">
                        <a:pos x="T0" y="T1"/>
                      </a:cxn>
                      <a:cxn ang="0">
                        <a:pos x="T2" y="T3"/>
                      </a:cxn>
                      <a:cxn ang="0">
                        <a:pos x="T4" y="T5"/>
                      </a:cxn>
                      <a:cxn ang="0">
                        <a:pos x="T6" y="T7"/>
                      </a:cxn>
                      <a:cxn ang="0">
                        <a:pos x="T8" y="T9"/>
                      </a:cxn>
                    </a:cxnLst>
                    <a:rect l="0" t="0" r="r" b="b"/>
                    <a:pathLst>
                      <a:path w="426" h="273">
                        <a:moveTo>
                          <a:pt x="6" y="66"/>
                        </a:moveTo>
                        <a:cubicBezTo>
                          <a:pt x="6" y="66"/>
                          <a:pt x="42" y="0"/>
                          <a:pt x="207" y="3"/>
                        </a:cubicBezTo>
                        <a:cubicBezTo>
                          <a:pt x="378" y="0"/>
                          <a:pt x="411" y="66"/>
                          <a:pt x="411" y="66"/>
                        </a:cubicBezTo>
                        <a:cubicBezTo>
                          <a:pt x="411" y="66"/>
                          <a:pt x="426" y="273"/>
                          <a:pt x="207" y="273"/>
                        </a:cubicBezTo>
                        <a:cubicBezTo>
                          <a:pt x="0" y="273"/>
                          <a:pt x="6" y="66"/>
                          <a:pt x="6" y="66"/>
                        </a:cubicBezTo>
                        <a:close/>
                      </a:path>
                    </a:pathLst>
                  </a:custGeom>
                  <a:solidFill>
                    <a:srgbClr val="EAEAEA"/>
                  </a:solidFill>
                  <a:ln w="3175">
                    <a:solidFill>
                      <a:schemeClr val="tx1">
                        <a:lumMod val="65000"/>
                        <a:lumOff val="35000"/>
                      </a:schemeClr>
                    </a:solidFill>
                    <a:round/>
                    <a:headEnd/>
                    <a:tailEnd/>
                  </a:ln>
                </p:spPr>
                <p:txBody>
                  <a:bodyPr lIns="68580" tIns="8206" rIns="68580" bIns="8206"/>
                  <a:lstStyle/>
                  <a:p>
                    <a:pPr>
                      <a:defRPr/>
                    </a:pPr>
                    <a:endParaRPr lang="ja-JP" altLang="en-US"/>
                  </a:p>
                </p:txBody>
              </p:sp>
              <p:sp>
                <p:nvSpPr>
                  <p:cNvPr id="33871" name="Oval 37">
                    <a:extLst>
                      <a:ext uri="{FF2B5EF4-FFF2-40B4-BE49-F238E27FC236}">
                        <a16:creationId xmlns:a16="http://schemas.microsoft.com/office/drawing/2014/main" id="{BA7ED83E-7671-48A5-8CD6-A35B3F24F337}"/>
                      </a:ext>
                    </a:extLst>
                  </p:cNvPr>
                  <p:cNvSpPr>
                    <a:spLocks noChangeArrowheads="1"/>
                  </p:cNvSpPr>
                  <p:nvPr/>
                </p:nvSpPr>
                <p:spPr bwMode="auto">
                  <a:xfrm rot="-1418893">
                    <a:off x="4001" y="937"/>
                    <a:ext cx="14"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8206" rIns="68580" bIns="8206"/>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grpSp>
            <p:pic>
              <p:nvPicPr>
                <p:cNvPr id="33867" name="図 38">
                  <a:extLst>
                    <a:ext uri="{FF2B5EF4-FFF2-40B4-BE49-F238E27FC236}">
                      <a16:creationId xmlns:a16="http://schemas.microsoft.com/office/drawing/2014/main" id="{C6B3B6F4-7E53-4CFE-9416-1250DDD08B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6407" y="4333461"/>
                  <a:ext cx="722820" cy="64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68" name="図 39">
                  <a:extLst>
                    <a:ext uri="{FF2B5EF4-FFF2-40B4-BE49-F238E27FC236}">
                      <a16:creationId xmlns:a16="http://schemas.microsoft.com/office/drawing/2014/main" id="{C6F32E97-C9B1-4C1B-8261-06258993E9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8988" y="5036634"/>
                  <a:ext cx="969996" cy="71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矢印: 右 26">
                <a:extLst>
                  <a:ext uri="{FF2B5EF4-FFF2-40B4-BE49-F238E27FC236}">
                    <a16:creationId xmlns:a16="http://schemas.microsoft.com/office/drawing/2014/main" id="{2222E882-F0F4-473C-8029-40D3D9815442}"/>
                  </a:ext>
                </a:extLst>
              </p:cNvPr>
              <p:cNvSpPr/>
              <p:nvPr/>
            </p:nvSpPr>
            <p:spPr>
              <a:xfrm flipH="1">
                <a:off x="2661532" y="926320"/>
                <a:ext cx="3764789" cy="274863"/>
              </a:xfrm>
              <a:prstGeom prst="rightArrow">
                <a:avLst>
                  <a:gd name="adj1" fmla="val 42389"/>
                  <a:gd name="adj2" fmla="val 57611"/>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28" name="矢印: 右 27">
                <a:extLst>
                  <a:ext uri="{FF2B5EF4-FFF2-40B4-BE49-F238E27FC236}">
                    <a16:creationId xmlns:a16="http://schemas.microsoft.com/office/drawing/2014/main" id="{1B9A50F4-9093-42CD-8E1F-B0D003E66EF7}"/>
                  </a:ext>
                </a:extLst>
              </p:cNvPr>
              <p:cNvSpPr/>
              <p:nvPr/>
            </p:nvSpPr>
            <p:spPr>
              <a:xfrm>
                <a:off x="2703558" y="1385707"/>
                <a:ext cx="3722763" cy="288318"/>
              </a:xfrm>
              <a:prstGeom prst="rightArrow">
                <a:avLst>
                  <a:gd name="adj1" fmla="val 42389"/>
                  <a:gd name="adj2" fmla="val 57611"/>
                </a:avLst>
              </a:prstGeom>
              <a:solidFill>
                <a:srgbClr val="FD4DEC"/>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29" name="矢印: 右 28">
                <a:extLst>
                  <a:ext uri="{FF2B5EF4-FFF2-40B4-BE49-F238E27FC236}">
                    <a16:creationId xmlns:a16="http://schemas.microsoft.com/office/drawing/2014/main" id="{B19E1832-AF4E-480F-A957-2391D0257DA4}"/>
                  </a:ext>
                </a:extLst>
              </p:cNvPr>
              <p:cNvSpPr/>
              <p:nvPr/>
            </p:nvSpPr>
            <p:spPr>
              <a:xfrm rot="18737354">
                <a:off x="4729906" y="2443808"/>
                <a:ext cx="2175842" cy="274918"/>
              </a:xfrm>
              <a:prstGeom prst="rightArrow">
                <a:avLst>
                  <a:gd name="adj1" fmla="val 42389"/>
                  <a:gd name="adj2" fmla="val 57611"/>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30" name="矢印: 右 29">
                <a:extLst>
                  <a:ext uri="{FF2B5EF4-FFF2-40B4-BE49-F238E27FC236}">
                    <a16:creationId xmlns:a16="http://schemas.microsoft.com/office/drawing/2014/main" id="{16E48B57-2785-4D59-ACD6-2DAFB4E3F909}"/>
                  </a:ext>
                </a:extLst>
              </p:cNvPr>
              <p:cNvSpPr/>
              <p:nvPr/>
            </p:nvSpPr>
            <p:spPr>
              <a:xfrm rot="7937354">
                <a:off x="4940475" y="2702610"/>
                <a:ext cx="1929810" cy="260909"/>
              </a:xfrm>
              <a:prstGeom prst="rightArrow">
                <a:avLst>
                  <a:gd name="adj1" fmla="val 42389"/>
                  <a:gd name="adj2" fmla="val 57611"/>
                </a:avLst>
              </a:prstGeom>
              <a:solidFill>
                <a:srgbClr val="FD4DEC"/>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grpSp>
        <p:grpSp>
          <p:nvGrpSpPr>
            <p:cNvPr id="33835" name="グループ化 6">
              <a:extLst>
                <a:ext uri="{FF2B5EF4-FFF2-40B4-BE49-F238E27FC236}">
                  <a16:creationId xmlns:a16="http://schemas.microsoft.com/office/drawing/2014/main" id="{83557C1F-236E-4C14-8CD6-DE163928DEE1}"/>
                </a:ext>
              </a:extLst>
            </p:cNvPr>
            <p:cNvGrpSpPr>
              <a:grpSpLocks/>
            </p:cNvGrpSpPr>
            <p:nvPr/>
          </p:nvGrpSpPr>
          <p:grpSpPr bwMode="auto">
            <a:xfrm>
              <a:off x="474453" y="459244"/>
              <a:ext cx="8251016" cy="6104658"/>
              <a:chOff x="474453" y="459244"/>
              <a:chExt cx="8251016" cy="6104658"/>
            </a:xfrm>
          </p:grpSpPr>
          <p:sp>
            <p:nvSpPr>
              <p:cNvPr id="8" name="四角形: 角を丸くする 7">
                <a:extLst>
                  <a:ext uri="{FF2B5EF4-FFF2-40B4-BE49-F238E27FC236}">
                    <a16:creationId xmlns:a16="http://schemas.microsoft.com/office/drawing/2014/main" id="{CEC0078C-80A6-47E4-9A95-D15FB5D042AB}"/>
                  </a:ext>
                </a:extLst>
              </p:cNvPr>
              <p:cNvSpPr/>
              <p:nvPr/>
            </p:nvSpPr>
            <p:spPr>
              <a:xfrm>
                <a:off x="474453" y="478465"/>
                <a:ext cx="8251016" cy="6085437"/>
              </a:xfrm>
              <a:prstGeom prst="roundRect">
                <a:avLst>
                  <a:gd name="adj" fmla="val 4817"/>
                </a:avLst>
              </a:prstGeom>
              <a:no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grpSp>
            <p:nvGrpSpPr>
              <p:cNvPr id="33837" name="グループ化 8">
                <a:extLst>
                  <a:ext uri="{FF2B5EF4-FFF2-40B4-BE49-F238E27FC236}">
                    <a16:creationId xmlns:a16="http://schemas.microsoft.com/office/drawing/2014/main" id="{A0FA45E8-FB7B-46E6-A7A9-7ED045C378BC}"/>
                  </a:ext>
                </a:extLst>
              </p:cNvPr>
              <p:cNvGrpSpPr>
                <a:grpSpLocks/>
              </p:cNvGrpSpPr>
              <p:nvPr/>
            </p:nvGrpSpPr>
            <p:grpSpPr bwMode="auto">
              <a:xfrm>
                <a:off x="1327080" y="459244"/>
                <a:ext cx="7315435" cy="5634679"/>
                <a:chOff x="1327080" y="459244"/>
                <a:chExt cx="7315435" cy="5634679"/>
              </a:xfrm>
            </p:grpSpPr>
            <p:sp>
              <p:nvSpPr>
                <p:cNvPr id="10" name="テキスト ボックス 9">
                  <a:extLst>
                    <a:ext uri="{FF2B5EF4-FFF2-40B4-BE49-F238E27FC236}">
                      <a16:creationId xmlns:a16="http://schemas.microsoft.com/office/drawing/2014/main" id="{C99479F6-362F-4976-8DB8-59C569F7CE76}"/>
                    </a:ext>
                  </a:extLst>
                </p:cNvPr>
                <p:cNvSpPr txBox="1"/>
                <p:nvPr/>
              </p:nvSpPr>
              <p:spPr>
                <a:xfrm>
                  <a:off x="1349986" y="1802808"/>
                  <a:ext cx="815996" cy="345982"/>
                </a:xfrm>
                <a:prstGeom prst="rect">
                  <a:avLst/>
                </a:prstGeom>
                <a:noFill/>
              </p:spPr>
              <p:txBody>
                <a:bodyPr wrap="none">
                  <a:spAutoFit/>
                </a:bodyPr>
                <a:lstStyle/>
                <a:p>
                  <a:pPr>
                    <a:defRPr/>
                  </a:pPr>
                  <a:r>
                    <a:rPr lang="ja-JP" altLang="en-US" sz="1477" dirty="0"/>
                    <a:t>病院等</a:t>
                  </a:r>
                </a:p>
              </p:txBody>
            </p:sp>
            <p:sp>
              <p:nvSpPr>
                <p:cNvPr id="11" name="テキスト ボックス 10">
                  <a:extLst>
                    <a:ext uri="{FF2B5EF4-FFF2-40B4-BE49-F238E27FC236}">
                      <a16:creationId xmlns:a16="http://schemas.microsoft.com/office/drawing/2014/main" id="{DA9BD210-D4F1-423B-9D0E-A8A37209A2C7}"/>
                    </a:ext>
                  </a:extLst>
                </p:cNvPr>
                <p:cNvSpPr txBox="1"/>
                <p:nvPr/>
              </p:nvSpPr>
              <p:spPr>
                <a:xfrm>
                  <a:off x="6294992" y="459244"/>
                  <a:ext cx="1472645" cy="345982"/>
                </a:xfrm>
                <a:prstGeom prst="rect">
                  <a:avLst/>
                </a:prstGeom>
                <a:noFill/>
              </p:spPr>
              <p:txBody>
                <a:bodyPr wrap="none">
                  <a:spAutoFit/>
                </a:bodyPr>
                <a:lstStyle/>
                <a:p>
                  <a:pPr>
                    <a:defRPr/>
                  </a:pPr>
                  <a:r>
                    <a:rPr lang="ja-JP" altLang="en-US" sz="1477" dirty="0"/>
                    <a:t>データセンター</a:t>
                  </a:r>
                </a:p>
              </p:txBody>
            </p:sp>
            <p:sp>
              <p:nvSpPr>
                <p:cNvPr id="12" name="テキスト ボックス 11">
                  <a:extLst>
                    <a:ext uri="{FF2B5EF4-FFF2-40B4-BE49-F238E27FC236}">
                      <a16:creationId xmlns:a16="http://schemas.microsoft.com/office/drawing/2014/main" id="{D2623375-7BC5-4392-B3F5-2832D72EA129}"/>
                    </a:ext>
                  </a:extLst>
                </p:cNvPr>
                <p:cNvSpPr txBox="1"/>
                <p:nvPr/>
              </p:nvSpPr>
              <p:spPr>
                <a:xfrm>
                  <a:off x="7419175" y="1435682"/>
                  <a:ext cx="1223994" cy="345982"/>
                </a:xfrm>
                <a:prstGeom prst="rect">
                  <a:avLst/>
                </a:prstGeom>
                <a:noFill/>
              </p:spPr>
              <p:txBody>
                <a:bodyPr wrap="none">
                  <a:spAutoFit/>
                </a:bodyPr>
                <a:lstStyle/>
                <a:p>
                  <a:pPr>
                    <a:defRPr/>
                  </a:pPr>
                  <a:r>
                    <a:rPr lang="ja-JP" altLang="en-US" sz="1477" dirty="0">
                      <a:latin typeface="ＭＳ ゴシック" panose="020B0609070205080204" pitchFamily="49" charset="-128"/>
                      <a:ea typeface="ＭＳ ゴシック" panose="020B0609070205080204" pitchFamily="49" charset="-128"/>
                    </a:rPr>
                    <a:t>データ蓄積</a:t>
                  </a:r>
                </a:p>
              </p:txBody>
            </p:sp>
            <p:sp>
              <p:nvSpPr>
                <p:cNvPr id="13" name="テキスト ボックス 12">
                  <a:extLst>
                    <a:ext uri="{FF2B5EF4-FFF2-40B4-BE49-F238E27FC236}">
                      <a16:creationId xmlns:a16="http://schemas.microsoft.com/office/drawing/2014/main" id="{B490AAEE-F1B2-4BDD-A18E-44D6C34A7BC5}"/>
                    </a:ext>
                  </a:extLst>
                </p:cNvPr>
                <p:cNvSpPr txBox="1"/>
                <p:nvPr/>
              </p:nvSpPr>
              <p:spPr>
                <a:xfrm>
                  <a:off x="4048376" y="4284266"/>
                  <a:ext cx="556839" cy="315228"/>
                </a:xfrm>
                <a:prstGeom prst="rect">
                  <a:avLst/>
                </a:prstGeom>
                <a:noFill/>
              </p:spPr>
              <p:txBody>
                <a:bodyPr wrap="none">
                  <a:spAutoFit/>
                </a:bodyPr>
                <a:lstStyle/>
                <a:p>
                  <a:pPr>
                    <a:defRPr/>
                  </a:pPr>
                  <a:r>
                    <a:rPr lang="ja-JP" altLang="en-US" sz="1292" dirty="0">
                      <a:latin typeface="ＭＳ ゴシック" panose="020B0609070205080204" pitchFamily="49" charset="-128"/>
                      <a:ea typeface="ＭＳ ゴシック" panose="020B0609070205080204" pitchFamily="49" charset="-128"/>
                    </a:rPr>
                    <a:t>無線</a:t>
                  </a:r>
                </a:p>
              </p:txBody>
            </p:sp>
            <p:sp>
              <p:nvSpPr>
                <p:cNvPr id="14" name="テキスト ボックス 13">
                  <a:extLst>
                    <a:ext uri="{FF2B5EF4-FFF2-40B4-BE49-F238E27FC236}">
                      <a16:creationId xmlns:a16="http://schemas.microsoft.com/office/drawing/2014/main" id="{EAA99454-E70D-41BC-B65F-E5940AADD76F}"/>
                    </a:ext>
                  </a:extLst>
                </p:cNvPr>
                <p:cNvSpPr txBox="1"/>
                <p:nvPr/>
              </p:nvSpPr>
              <p:spPr>
                <a:xfrm>
                  <a:off x="2918939" y="1047413"/>
                  <a:ext cx="1225745" cy="345982"/>
                </a:xfrm>
                <a:prstGeom prst="rect">
                  <a:avLst/>
                </a:prstGeom>
                <a:noFill/>
              </p:spPr>
              <p:txBody>
                <a:bodyPr wrap="none">
                  <a:spAutoFit/>
                </a:bodyPr>
                <a:lstStyle/>
                <a:p>
                  <a:pPr algn="ctr">
                    <a:defRPr/>
                  </a:pPr>
                  <a:r>
                    <a:rPr lang="ja-JP" altLang="en-US" sz="1477" dirty="0">
                      <a:latin typeface="ＭＳ ゴシック" panose="020B0609070205080204" pitchFamily="49" charset="-128"/>
                      <a:ea typeface="ＭＳ ゴシック" panose="020B0609070205080204" pitchFamily="49" charset="-128"/>
                    </a:rPr>
                    <a:t>データ分析</a:t>
                  </a:r>
                </a:p>
              </p:txBody>
            </p:sp>
            <p:sp>
              <p:nvSpPr>
                <p:cNvPr id="15" name="テキスト ボックス 14">
                  <a:extLst>
                    <a:ext uri="{FF2B5EF4-FFF2-40B4-BE49-F238E27FC236}">
                      <a16:creationId xmlns:a16="http://schemas.microsoft.com/office/drawing/2014/main" id="{89F1E9C1-B62E-43E6-A60F-C850DB6CEF2C}"/>
                    </a:ext>
                  </a:extLst>
                </p:cNvPr>
                <p:cNvSpPr txBox="1"/>
                <p:nvPr/>
              </p:nvSpPr>
              <p:spPr>
                <a:xfrm>
                  <a:off x="5207580" y="1122377"/>
                  <a:ext cx="1159205" cy="347903"/>
                </a:xfrm>
                <a:prstGeom prst="rect">
                  <a:avLst/>
                </a:prstGeom>
                <a:noFill/>
              </p:spPr>
              <p:txBody>
                <a:bodyPr>
                  <a:spAutoFit/>
                </a:bodyPr>
                <a:lstStyle/>
                <a:p>
                  <a:pPr algn="ctr">
                    <a:defRPr/>
                  </a:pPr>
                  <a:r>
                    <a:rPr lang="ja-JP" altLang="en-US" sz="1477" dirty="0">
                      <a:latin typeface="ＭＳ ゴシック" panose="020B0609070205080204" pitchFamily="49" charset="-128"/>
                      <a:ea typeface="ＭＳ ゴシック" panose="020B0609070205080204" pitchFamily="49" charset="-128"/>
                    </a:rPr>
                    <a:t>分析結果</a:t>
                  </a:r>
                </a:p>
              </p:txBody>
            </p:sp>
            <p:sp>
              <p:nvSpPr>
                <p:cNvPr id="16" name="テキスト ボックス 15">
                  <a:extLst>
                    <a:ext uri="{FF2B5EF4-FFF2-40B4-BE49-F238E27FC236}">
                      <a16:creationId xmlns:a16="http://schemas.microsoft.com/office/drawing/2014/main" id="{9DC91190-9625-46E4-A8C2-134DDFAA1199}"/>
                    </a:ext>
                  </a:extLst>
                </p:cNvPr>
                <p:cNvSpPr txBox="1"/>
                <p:nvPr/>
              </p:nvSpPr>
              <p:spPr>
                <a:xfrm>
                  <a:off x="5904504" y="2679295"/>
                  <a:ext cx="1146948" cy="345982"/>
                </a:xfrm>
                <a:prstGeom prst="rect">
                  <a:avLst/>
                </a:prstGeom>
                <a:noFill/>
              </p:spPr>
              <p:txBody>
                <a:bodyPr>
                  <a:spAutoFit/>
                </a:bodyPr>
                <a:lstStyle/>
                <a:p>
                  <a:pPr algn="ctr">
                    <a:defRPr/>
                  </a:pPr>
                  <a:r>
                    <a:rPr lang="ja-JP" altLang="en-US" sz="1477" dirty="0">
                      <a:latin typeface="ＭＳ ゴシック" panose="020B0609070205080204" pitchFamily="49" charset="-128"/>
                      <a:ea typeface="ＭＳ ゴシック" panose="020B0609070205080204" pitchFamily="49" charset="-128"/>
                    </a:rPr>
                    <a:t>分析結果</a:t>
                  </a:r>
                </a:p>
              </p:txBody>
            </p:sp>
            <p:sp>
              <p:nvSpPr>
                <p:cNvPr id="17" name="テキスト ボックス 16">
                  <a:extLst>
                    <a:ext uri="{FF2B5EF4-FFF2-40B4-BE49-F238E27FC236}">
                      <a16:creationId xmlns:a16="http://schemas.microsoft.com/office/drawing/2014/main" id="{FE09C185-9A7F-4D4F-A41A-F2A0C2C2AEDA}"/>
                    </a:ext>
                  </a:extLst>
                </p:cNvPr>
                <p:cNvSpPr txBox="1"/>
                <p:nvPr/>
              </p:nvSpPr>
              <p:spPr>
                <a:xfrm>
                  <a:off x="4670004" y="2164167"/>
                  <a:ext cx="1223994" cy="347903"/>
                </a:xfrm>
                <a:prstGeom prst="rect">
                  <a:avLst/>
                </a:prstGeom>
                <a:noFill/>
              </p:spPr>
              <p:txBody>
                <a:bodyPr wrap="none">
                  <a:spAutoFit/>
                </a:bodyPr>
                <a:lstStyle/>
                <a:p>
                  <a:pPr algn="ctr">
                    <a:defRPr/>
                  </a:pPr>
                  <a:r>
                    <a:rPr lang="ja-JP" altLang="en-US" sz="1477" dirty="0">
                      <a:latin typeface="ＭＳ ゴシック" panose="020B0609070205080204" pitchFamily="49" charset="-128"/>
                      <a:ea typeface="ＭＳ ゴシック" panose="020B0609070205080204" pitchFamily="49" charset="-128"/>
                    </a:rPr>
                    <a:t>データ収集</a:t>
                  </a:r>
                </a:p>
              </p:txBody>
            </p:sp>
            <p:sp>
              <p:nvSpPr>
                <p:cNvPr id="18" name="テキスト ボックス 17">
                  <a:extLst>
                    <a:ext uri="{FF2B5EF4-FFF2-40B4-BE49-F238E27FC236}">
                      <a16:creationId xmlns:a16="http://schemas.microsoft.com/office/drawing/2014/main" id="{14C9AE92-B6F6-4402-803B-A9FAB4002BE1}"/>
                    </a:ext>
                  </a:extLst>
                </p:cNvPr>
                <p:cNvSpPr txBox="1"/>
                <p:nvPr/>
              </p:nvSpPr>
              <p:spPr>
                <a:xfrm>
                  <a:off x="1327221" y="2967613"/>
                  <a:ext cx="1378088" cy="345982"/>
                </a:xfrm>
                <a:prstGeom prst="rect">
                  <a:avLst/>
                </a:prstGeom>
                <a:noFill/>
              </p:spPr>
              <p:txBody>
                <a:bodyPr wrap="none">
                  <a:spAutoFit/>
                </a:bodyPr>
                <a:lstStyle/>
                <a:p>
                  <a:pPr>
                    <a:defRPr/>
                  </a:pPr>
                  <a:r>
                    <a:rPr lang="ja-JP" altLang="en-US" sz="1477" dirty="0"/>
                    <a:t>人感センサー</a:t>
                  </a:r>
                </a:p>
              </p:txBody>
            </p:sp>
            <p:sp>
              <p:nvSpPr>
                <p:cNvPr id="19" name="テキスト ボックス 18">
                  <a:extLst>
                    <a:ext uri="{FF2B5EF4-FFF2-40B4-BE49-F238E27FC236}">
                      <a16:creationId xmlns:a16="http://schemas.microsoft.com/office/drawing/2014/main" id="{914DD115-FDA0-4A6A-A95C-B9C11426E0C0}"/>
                    </a:ext>
                  </a:extLst>
                </p:cNvPr>
                <p:cNvSpPr txBox="1"/>
                <p:nvPr/>
              </p:nvSpPr>
              <p:spPr>
                <a:xfrm>
                  <a:off x="4197217" y="2523603"/>
                  <a:ext cx="957832" cy="593936"/>
                </a:xfrm>
                <a:prstGeom prst="rect">
                  <a:avLst/>
                </a:prstGeom>
                <a:noFill/>
              </p:spPr>
              <p:txBody>
                <a:bodyPr wrap="none">
                  <a:spAutoFit/>
                </a:bodyPr>
                <a:lstStyle/>
                <a:p>
                  <a:pPr algn="ctr">
                    <a:defRPr/>
                  </a:pPr>
                  <a:r>
                    <a:rPr lang="ja-JP" altLang="en-US" sz="1477" dirty="0"/>
                    <a:t>無線</a:t>
                  </a:r>
                  <a:endParaRPr lang="en-US" altLang="ja-JP" sz="1477" dirty="0"/>
                </a:p>
                <a:p>
                  <a:pPr algn="ctr">
                    <a:defRPr/>
                  </a:pPr>
                  <a:r>
                    <a:rPr lang="ja-JP" altLang="en-US" sz="1477" dirty="0"/>
                    <a:t>ルーター</a:t>
                  </a:r>
                </a:p>
              </p:txBody>
            </p:sp>
            <p:sp>
              <p:nvSpPr>
                <p:cNvPr id="20" name="テキスト ボックス 19">
                  <a:extLst>
                    <a:ext uri="{FF2B5EF4-FFF2-40B4-BE49-F238E27FC236}">
                      <a16:creationId xmlns:a16="http://schemas.microsoft.com/office/drawing/2014/main" id="{EBBD1432-19AE-4A20-8DF4-94D976378898}"/>
                    </a:ext>
                  </a:extLst>
                </p:cNvPr>
                <p:cNvSpPr txBox="1"/>
                <p:nvPr/>
              </p:nvSpPr>
              <p:spPr>
                <a:xfrm>
                  <a:off x="2789361" y="3782593"/>
                  <a:ext cx="1395598" cy="345982"/>
                </a:xfrm>
                <a:prstGeom prst="rect">
                  <a:avLst/>
                </a:prstGeom>
                <a:noFill/>
              </p:spPr>
              <p:txBody>
                <a:bodyPr wrap="none">
                  <a:spAutoFit/>
                </a:bodyPr>
                <a:lstStyle/>
                <a:p>
                  <a:pPr algn="ctr">
                    <a:defRPr/>
                  </a:pPr>
                  <a:r>
                    <a:rPr lang="ja-JP" altLang="en-US" sz="1477" dirty="0"/>
                    <a:t>ホームサーバ</a:t>
                  </a:r>
                </a:p>
              </p:txBody>
            </p:sp>
            <p:sp>
              <p:nvSpPr>
                <p:cNvPr id="21" name="テキスト ボックス 20">
                  <a:extLst>
                    <a:ext uri="{FF2B5EF4-FFF2-40B4-BE49-F238E27FC236}">
                      <a16:creationId xmlns:a16="http://schemas.microsoft.com/office/drawing/2014/main" id="{44173FAA-F174-42DE-988F-BC9F195A4BF9}"/>
                    </a:ext>
                  </a:extLst>
                </p:cNvPr>
                <p:cNvSpPr txBox="1"/>
                <p:nvPr/>
              </p:nvSpPr>
              <p:spPr>
                <a:xfrm>
                  <a:off x="4643738" y="5441384"/>
                  <a:ext cx="815996" cy="345982"/>
                </a:xfrm>
                <a:prstGeom prst="rect">
                  <a:avLst/>
                </a:prstGeom>
                <a:noFill/>
              </p:spPr>
              <p:txBody>
                <a:bodyPr wrap="none">
                  <a:spAutoFit/>
                </a:bodyPr>
                <a:lstStyle/>
                <a:p>
                  <a:pPr algn="ctr">
                    <a:defRPr/>
                  </a:pPr>
                  <a:r>
                    <a:rPr lang="ja-JP" altLang="en-US" sz="1477" dirty="0"/>
                    <a:t>歩数計</a:t>
                  </a:r>
                </a:p>
              </p:txBody>
            </p:sp>
            <p:sp>
              <p:nvSpPr>
                <p:cNvPr id="22" name="テキスト ボックス 21">
                  <a:extLst>
                    <a:ext uri="{FF2B5EF4-FFF2-40B4-BE49-F238E27FC236}">
                      <a16:creationId xmlns:a16="http://schemas.microsoft.com/office/drawing/2014/main" id="{36C0A33C-2977-45BE-94BA-84F43E1C4FF1}"/>
                    </a:ext>
                  </a:extLst>
                </p:cNvPr>
                <p:cNvSpPr txBox="1"/>
                <p:nvPr/>
              </p:nvSpPr>
              <p:spPr>
                <a:xfrm>
                  <a:off x="3463520" y="5747002"/>
                  <a:ext cx="1020871" cy="345982"/>
                </a:xfrm>
                <a:prstGeom prst="rect">
                  <a:avLst/>
                </a:prstGeom>
                <a:noFill/>
              </p:spPr>
              <p:txBody>
                <a:bodyPr wrap="none">
                  <a:spAutoFit/>
                </a:bodyPr>
                <a:lstStyle/>
                <a:p>
                  <a:pPr algn="ctr">
                    <a:defRPr/>
                  </a:pPr>
                  <a:r>
                    <a:rPr lang="ja-JP" altLang="en-US" sz="1477" dirty="0"/>
                    <a:t>体組成計</a:t>
                  </a:r>
                </a:p>
              </p:txBody>
            </p:sp>
            <p:sp>
              <p:nvSpPr>
                <p:cNvPr id="23" name="テキスト ボックス 22">
                  <a:extLst>
                    <a:ext uri="{FF2B5EF4-FFF2-40B4-BE49-F238E27FC236}">
                      <a16:creationId xmlns:a16="http://schemas.microsoft.com/office/drawing/2014/main" id="{D0724F88-6109-4B74-9E66-99E76F4CF9F8}"/>
                    </a:ext>
                  </a:extLst>
                </p:cNvPr>
                <p:cNvSpPr txBox="1"/>
                <p:nvPr/>
              </p:nvSpPr>
              <p:spPr>
                <a:xfrm>
                  <a:off x="2307817" y="5747002"/>
                  <a:ext cx="814246" cy="345982"/>
                </a:xfrm>
                <a:prstGeom prst="rect">
                  <a:avLst/>
                </a:prstGeom>
                <a:noFill/>
              </p:spPr>
              <p:txBody>
                <a:bodyPr wrap="none">
                  <a:spAutoFit/>
                </a:bodyPr>
                <a:lstStyle/>
                <a:p>
                  <a:pPr algn="ctr">
                    <a:defRPr/>
                  </a:pPr>
                  <a:r>
                    <a:rPr lang="ja-JP" altLang="en-US" sz="1477" dirty="0"/>
                    <a:t>睡眠計</a:t>
                  </a:r>
                </a:p>
              </p:txBody>
            </p:sp>
            <p:sp>
              <p:nvSpPr>
                <p:cNvPr id="24" name="テキスト ボックス 23">
                  <a:extLst>
                    <a:ext uri="{FF2B5EF4-FFF2-40B4-BE49-F238E27FC236}">
                      <a16:creationId xmlns:a16="http://schemas.microsoft.com/office/drawing/2014/main" id="{4D11F452-AF1A-4C67-BDA5-AAC8533AA812}"/>
                    </a:ext>
                  </a:extLst>
                </p:cNvPr>
                <p:cNvSpPr txBox="1"/>
                <p:nvPr/>
              </p:nvSpPr>
              <p:spPr>
                <a:xfrm>
                  <a:off x="1339479" y="5091557"/>
                  <a:ext cx="814244" cy="347905"/>
                </a:xfrm>
                <a:prstGeom prst="rect">
                  <a:avLst/>
                </a:prstGeom>
                <a:noFill/>
              </p:spPr>
              <p:txBody>
                <a:bodyPr wrap="none">
                  <a:spAutoFit/>
                </a:bodyPr>
                <a:lstStyle/>
                <a:p>
                  <a:pPr algn="ctr">
                    <a:defRPr/>
                  </a:pPr>
                  <a:r>
                    <a:rPr lang="ja-JP" altLang="en-US" sz="1477" dirty="0"/>
                    <a:t>血圧計</a:t>
                  </a:r>
                </a:p>
              </p:txBody>
            </p:sp>
            <p:sp>
              <p:nvSpPr>
                <p:cNvPr id="25" name="テキスト ボックス 24">
                  <a:extLst>
                    <a:ext uri="{FF2B5EF4-FFF2-40B4-BE49-F238E27FC236}">
                      <a16:creationId xmlns:a16="http://schemas.microsoft.com/office/drawing/2014/main" id="{807FCCAD-B5EA-49AD-BEAA-5EBF9FEEE0E1}"/>
                    </a:ext>
                  </a:extLst>
                </p:cNvPr>
                <p:cNvSpPr txBox="1"/>
                <p:nvPr/>
              </p:nvSpPr>
              <p:spPr>
                <a:xfrm>
                  <a:off x="5923766" y="3849867"/>
                  <a:ext cx="1705537" cy="592013"/>
                </a:xfrm>
                <a:prstGeom prst="rect">
                  <a:avLst/>
                </a:prstGeom>
                <a:noFill/>
              </p:spPr>
              <p:txBody>
                <a:bodyPr wrap="none">
                  <a:spAutoFit/>
                </a:bodyPr>
                <a:lstStyle/>
                <a:p>
                  <a:pPr algn="ctr">
                    <a:defRPr/>
                  </a:pPr>
                  <a:r>
                    <a:rPr lang="ja-JP" altLang="en-US" sz="1477" dirty="0"/>
                    <a:t>スマート・メーター</a:t>
                  </a:r>
                  <a:endParaRPr lang="en-US" altLang="ja-JP" sz="1477" dirty="0"/>
                </a:p>
                <a:p>
                  <a:pPr algn="ctr">
                    <a:defRPr/>
                  </a:pPr>
                  <a:r>
                    <a:rPr lang="ja-JP" altLang="en-US" sz="1477" dirty="0"/>
                    <a:t>（電力量計）</a:t>
                  </a:r>
                </a:p>
              </p:txBody>
            </p:sp>
          </p:grpSp>
        </p:grpSp>
      </p:grpSp>
      <p:sp>
        <p:nvSpPr>
          <p:cNvPr id="33795" name="タイトル 1">
            <a:extLst>
              <a:ext uri="{FF2B5EF4-FFF2-40B4-BE49-F238E27FC236}">
                <a16:creationId xmlns:a16="http://schemas.microsoft.com/office/drawing/2014/main" id="{463A0AFE-9277-4FD2-8973-B23409ED5975}"/>
              </a:ext>
            </a:extLst>
          </p:cNvPr>
          <p:cNvSpPr>
            <a:spLocks noGrp="1" noChangeArrowheads="1"/>
          </p:cNvSpPr>
          <p:nvPr>
            <p:ph type="title"/>
          </p:nvPr>
        </p:nvSpPr>
        <p:spPr>
          <a:xfrm>
            <a:off x="0" y="101600"/>
            <a:ext cx="8658225" cy="360363"/>
          </a:xfrm>
        </p:spPr>
        <p:txBody>
          <a:bodyPr/>
          <a:lstStyle/>
          <a:p>
            <a:r>
              <a:rPr lang="ja-JP" altLang="en-US" sz="2000">
                <a:latin typeface="HG丸ｺﾞｼｯｸM-PRO" panose="020F0600000000000000" pitchFamily="50" charset="-128"/>
                <a:ea typeface="HG丸ｺﾞｼｯｸM-PRO" panose="020F0600000000000000" pitchFamily="50" charset="-128"/>
              </a:rPr>
              <a:t>６　居住者の健康状態を推定する方法</a:t>
            </a:r>
            <a:r>
              <a:rPr lang="ja-JP" altLang="en-US"/>
              <a:t>　</a:t>
            </a:r>
          </a:p>
        </p:txBody>
      </p:sp>
      <p:sp>
        <p:nvSpPr>
          <p:cNvPr id="33796" name="Text Box 3" descr="右上がり対角線">
            <a:extLst>
              <a:ext uri="{FF2B5EF4-FFF2-40B4-BE49-F238E27FC236}">
                <a16:creationId xmlns:a16="http://schemas.microsoft.com/office/drawing/2014/main" id="{989FACE0-922B-4A6C-83F9-668491485441}"/>
              </a:ext>
            </a:extLst>
          </p:cNvPr>
          <p:cNvSpPr txBox="1">
            <a:spLocks noChangeArrowheads="1"/>
          </p:cNvSpPr>
          <p:nvPr/>
        </p:nvSpPr>
        <p:spPr bwMode="auto">
          <a:xfrm>
            <a:off x="334963" y="588963"/>
            <a:ext cx="8472487" cy="646112"/>
          </a:xfrm>
          <a:prstGeom prst="rect">
            <a:avLst/>
          </a:prstGeom>
          <a:noFill/>
          <a:ln>
            <a:noFill/>
          </a:ln>
          <a:effectLst/>
          <a:extLst>
            <a:ext uri="{909E8E84-426E-40DD-AFC4-6F175D3DCCD1}">
              <a14:hiddenFill xmlns:a14="http://schemas.microsoft.com/office/drawing/2010/main">
                <a:blipFill dpi="0" rotWithShape="0">
                  <a:blip r:embed="rId13"/>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スマートメーターから提供される家庭での電気使用量を監視することにより、　</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　居住者の健康状態を推定する方法</a:t>
            </a:r>
            <a:endParaRPr lang="en-US" altLang="ja-JP" sz="1800">
              <a:latin typeface="HG丸ｺﾞｼｯｸM-PRO" panose="020F0600000000000000" pitchFamily="50" charset="-128"/>
              <a:ea typeface="HG丸ｺﾞｼｯｸM-PRO" panose="020F0600000000000000" pitchFamily="50" charset="-128"/>
            </a:endParaRPr>
          </a:p>
        </p:txBody>
      </p:sp>
      <p:sp>
        <p:nvSpPr>
          <p:cNvPr id="51" name="テキスト ボックス 50">
            <a:extLst>
              <a:ext uri="{FF2B5EF4-FFF2-40B4-BE49-F238E27FC236}">
                <a16:creationId xmlns:a16="http://schemas.microsoft.com/office/drawing/2014/main" id="{8B8F6AD3-151A-48E4-9632-B11ADFD2D30B}"/>
              </a:ext>
            </a:extLst>
          </p:cNvPr>
          <p:cNvSpPr txBox="1"/>
          <p:nvPr/>
        </p:nvSpPr>
        <p:spPr>
          <a:xfrm>
            <a:off x="3024188" y="1241425"/>
            <a:ext cx="2713037" cy="376238"/>
          </a:xfrm>
          <a:prstGeom prst="rect">
            <a:avLst/>
          </a:prstGeom>
          <a:solidFill>
            <a:schemeClr val="bg1"/>
          </a:solidFill>
          <a:ln>
            <a:solidFill>
              <a:schemeClr val="tx1"/>
            </a:solidFill>
          </a:ln>
        </p:spPr>
        <p:txBody>
          <a:bodyPr wrap="none" anchor="ctr">
            <a:spAutoFit/>
          </a:bodyPr>
          <a:lstStyle/>
          <a:p>
            <a:pPr algn="ctr">
              <a:defRPr/>
            </a:pPr>
            <a:r>
              <a:rPr lang="ja-JP" altLang="en-US" sz="1846" dirty="0"/>
              <a:t>健康支援システム概念図</a:t>
            </a:r>
          </a:p>
        </p:txBody>
      </p:sp>
      <p:sp>
        <p:nvSpPr>
          <p:cNvPr id="33798" name="Text Box 6">
            <a:extLst>
              <a:ext uri="{FF2B5EF4-FFF2-40B4-BE49-F238E27FC236}">
                <a16:creationId xmlns:a16="http://schemas.microsoft.com/office/drawing/2014/main" id="{1501E0FC-7BEF-4EA6-BB17-B5B0A6513027}"/>
              </a:ext>
            </a:extLst>
          </p:cNvPr>
          <p:cNvSpPr txBox="1">
            <a:spLocks noChangeArrowheads="1"/>
          </p:cNvSpPr>
          <p:nvPr/>
        </p:nvSpPr>
        <p:spPr bwMode="auto">
          <a:xfrm>
            <a:off x="6080125" y="6035675"/>
            <a:ext cx="1970088" cy="29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800">
                <a:latin typeface="Arial" panose="020B0604020202020204" pitchFamily="34" charset="0"/>
                <a:ea typeface="ＭＳ Ｐゴシック" panose="020B0600070205080204" pitchFamily="50" charset="-128"/>
              </a:rPr>
              <a:t>特許第</a:t>
            </a:r>
            <a:r>
              <a:rPr lang="en-US" altLang="ja-JP" sz="1800">
                <a:latin typeface="Arial" panose="020B0604020202020204" pitchFamily="34" charset="0"/>
                <a:ea typeface="ＭＳ Ｐゴシック" panose="020B0600070205080204" pitchFamily="50" charset="-128"/>
              </a:rPr>
              <a:t>6146811</a:t>
            </a:r>
            <a:r>
              <a:rPr lang="ja-JP" altLang="en-US" sz="1800">
                <a:latin typeface="Arial" panose="020B0604020202020204" pitchFamily="34" charset="0"/>
                <a:ea typeface="ＭＳ Ｐゴシック" panose="020B0600070205080204" pitchFamily="50" charset="-128"/>
              </a:rPr>
              <a:t>号</a:t>
            </a:r>
          </a:p>
        </p:txBody>
      </p:sp>
      <p:sp>
        <p:nvSpPr>
          <p:cNvPr id="33799" name="Text Box 6">
            <a:extLst>
              <a:ext uri="{FF2B5EF4-FFF2-40B4-BE49-F238E27FC236}">
                <a16:creationId xmlns:a16="http://schemas.microsoft.com/office/drawing/2014/main" id="{E72F99E0-B95A-4D3D-A563-2535145F9233}"/>
              </a:ext>
            </a:extLst>
          </p:cNvPr>
          <p:cNvSpPr txBox="1">
            <a:spLocks noChangeArrowheads="1"/>
          </p:cNvSpPr>
          <p:nvPr/>
        </p:nvSpPr>
        <p:spPr bwMode="auto">
          <a:xfrm>
            <a:off x="6080125" y="5645150"/>
            <a:ext cx="1970088" cy="293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800">
                <a:latin typeface="Arial" panose="020B0604020202020204" pitchFamily="34" charset="0"/>
                <a:ea typeface="ＭＳ Ｐゴシック" panose="020B0600070205080204" pitchFamily="50" charset="-128"/>
              </a:rPr>
              <a:t>特許第</a:t>
            </a:r>
            <a:r>
              <a:rPr lang="en-US" altLang="ja-JP" sz="1800">
                <a:latin typeface="Arial" panose="020B0604020202020204" pitchFamily="34" charset="0"/>
                <a:ea typeface="ＭＳ Ｐゴシック" panose="020B0600070205080204" pitchFamily="50" charset="-128"/>
              </a:rPr>
              <a:t>5633069</a:t>
            </a:r>
            <a:r>
              <a:rPr lang="ja-JP" altLang="en-US" sz="1800">
                <a:latin typeface="Arial" panose="020B0604020202020204" pitchFamily="34" charset="0"/>
                <a:ea typeface="ＭＳ Ｐゴシック" panose="020B0600070205080204" pitchFamily="50" charset="-128"/>
              </a:rPr>
              <a:t>号</a:t>
            </a:r>
          </a:p>
        </p:txBody>
      </p:sp>
      <p:grpSp>
        <p:nvGrpSpPr>
          <p:cNvPr id="33800" name="グループ化 54">
            <a:extLst>
              <a:ext uri="{FF2B5EF4-FFF2-40B4-BE49-F238E27FC236}">
                <a16:creationId xmlns:a16="http://schemas.microsoft.com/office/drawing/2014/main" id="{DD1455B9-F1A6-46FA-A38B-D83F8CD17AB2}"/>
              </a:ext>
            </a:extLst>
          </p:cNvPr>
          <p:cNvGrpSpPr>
            <a:grpSpLocks/>
          </p:cNvGrpSpPr>
          <p:nvPr/>
        </p:nvGrpSpPr>
        <p:grpSpPr bwMode="auto">
          <a:xfrm rot="-7879315">
            <a:off x="4268787" y="4683126"/>
            <a:ext cx="696913" cy="487362"/>
            <a:chOff x="3962505" y="3195495"/>
            <a:chExt cx="811900" cy="568022"/>
          </a:xfrm>
        </p:grpSpPr>
        <p:sp>
          <p:nvSpPr>
            <p:cNvPr id="56" name="円弧 55">
              <a:extLst>
                <a:ext uri="{FF2B5EF4-FFF2-40B4-BE49-F238E27FC236}">
                  <a16:creationId xmlns:a16="http://schemas.microsoft.com/office/drawing/2014/main" id="{D46AC476-8D54-4FBB-A518-AF1232E73F85}"/>
                </a:ext>
              </a:extLst>
            </p:cNvPr>
            <p:cNvSpPr/>
            <p:nvPr/>
          </p:nvSpPr>
          <p:spPr>
            <a:xfrm flipH="1">
              <a:off x="3964936" y="3369221"/>
              <a:ext cx="201588" cy="220178"/>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57" name="円弧 56">
              <a:extLst>
                <a:ext uri="{FF2B5EF4-FFF2-40B4-BE49-F238E27FC236}">
                  <a16:creationId xmlns:a16="http://schemas.microsoft.com/office/drawing/2014/main" id="{001F84A5-D7AB-4286-9A41-565CFC9611D0}"/>
                </a:ext>
              </a:extLst>
            </p:cNvPr>
            <p:cNvSpPr/>
            <p:nvPr/>
          </p:nvSpPr>
          <p:spPr>
            <a:xfrm flipH="1">
              <a:off x="4080123" y="3330119"/>
              <a:ext cx="236727" cy="290487"/>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58" name="円弧 57">
              <a:extLst>
                <a:ext uri="{FF2B5EF4-FFF2-40B4-BE49-F238E27FC236}">
                  <a16:creationId xmlns:a16="http://schemas.microsoft.com/office/drawing/2014/main" id="{E45C8FD9-DF5A-4BE0-8C12-45E211BEA813}"/>
                </a:ext>
              </a:extLst>
            </p:cNvPr>
            <p:cNvSpPr/>
            <p:nvPr/>
          </p:nvSpPr>
          <p:spPr>
            <a:xfrm flipH="1">
              <a:off x="4200153" y="3272611"/>
              <a:ext cx="331048" cy="408903"/>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59" name="円弧 58">
              <a:extLst>
                <a:ext uri="{FF2B5EF4-FFF2-40B4-BE49-F238E27FC236}">
                  <a16:creationId xmlns:a16="http://schemas.microsoft.com/office/drawing/2014/main" id="{E3DFFD6F-F323-4457-AE52-C28B07CDA55D}"/>
                </a:ext>
              </a:extLst>
            </p:cNvPr>
            <p:cNvSpPr/>
            <p:nvPr/>
          </p:nvSpPr>
          <p:spPr>
            <a:xfrm flipH="1">
              <a:off x="4326136" y="3194969"/>
              <a:ext cx="447562" cy="568023"/>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grpSp>
      <p:grpSp>
        <p:nvGrpSpPr>
          <p:cNvPr id="33801" name="グループ化 59">
            <a:extLst>
              <a:ext uri="{FF2B5EF4-FFF2-40B4-BE49-F238E27FC236}">
                <a16:creationId xmlns:a16="http://schemas.microsoft.com/office/drawing/2014/main" id="{D7534778-B0FD-440C-8962-3173DF49FA94}"/>
              </a:ext>
            </a:extLst>
          </p:cNvPr>
          <p:cNvGrpSpPr>
            <a:grpSpLocks/>
          </p:cNvGrpSpPr>
          <p:nvPr/>
        </p:nvGrpSpPr>
        <p:grpSpPr bwMode="auto">
          <a:xfrm rot="-6072027">
            <a:off x="3535363" y="4605338"/>
            <a:ext cx="696912" cy="487362"/>
            <a:chOff x="3962505" y="3195496"/>
            <a:chExt cx="811900" cy="568022"/>
          </a:xfrm>
        </p:grpSpPr>
        <p:sp>
          <p:nvSpPr>
            <p:cNvPr id="61" name="円弧 60">
              <a:extLst>
                <a:ext uri="{FF2B5EF4-FFF2-40B4-BE49-F238E27FC236}">
                  <a16:creationId xmlns:a16="http://schemas.microsoft.com/office/drawing/2014/main" id="{4CCD004B-9329-437C-821E-151543E2B1BC}"/>
                </a:ext>
              </a:extLst>
            </p:cNvPr>
            <p:cNvSpPr/>
            <p:nvPr/>
          </p:nvSpPr>
          <p:spPr>
            <a:xfrm flipH="1">
              <a:off x="3975304" y="3360543"/>
              <a:ext cx="201589" cy="220178"/>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62" name="円弧 61">
              <a:extLst>
                <a:ext uri="{FF2B5EF4-FFF2-40B4-BE49-F238E27FC236}">
                  <a16:creationId xmlns:a16="http://schemas.microsoft.com/office/drawing/2014/main" id="{D4A3D914-11E3-4F13-B0CB-95D41F924868}"/>
                </a:ext>
              </a:extLst>
            </p:cNvPr>
            <p:cNvSpPr/>
            <p:nvPr/>
          </p:nvSpPr>
          <p:spPr>
            <a:xfrm flipH="1">
              <a:off x="4070350" y="3323178"/>
              <a:ext cx="236727" cy="290487"/>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63" name="円弧 62">
              <a:extLst>
                <a:ext uri="{FF2B5EF4-FFF2-40B4-BE49-F238E27FC236}">
                  <a16:creationId xmlns:a16="http://schemas.microsoft.com/office/drawing/2014/main" id="{981E25FE-DF5A-481B-9777-661C8D86FB9B}"/>
                </a:ext>
              </a:extLst>
            </p:cNvPr>
            <p:cNvSpPr/>
            <p:nvPr/>
          </p:nvSpPr>
          <p:spPr>
            <a:xfrm flipH="1">
              <a:off x="4202931" y="3275056"/>
              <a:ext cx="331048" cy="408903"/>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64" name="円弧 63">
              <a:extLst>
                <a:ext uri="{FF2B5EF4-FFF2-40B4-BE49-F238E27FC236}">
                  <a16:creationId xmlns:a16="http://schemas.microsoft.com/office/drawing/2014/main" id="{0BBD57F6-F7D2-49F8-A5C6-4993614BBA51}"/>
                </a:ext>
              </a:extLst>
            </p:cNvPr>
            <p:cNvSpPr/>
            <p:nvPr/>
          </p:nvSpPr>
          <p:spPr>
            <a:xfrm flipH="1">
              <a:off x="4319655" y="3183005"/>
              <a:ext cx="447563" cy="568023"/>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grpSp>
      <p:grpSp>
        <p:nvGrpSpPr>
          <p:cNvPr id="33802" name="グループ化 64">
            <a:extLst>
              <a:ext uri="{FF2B5EF4-FFF2-40B4-BE49-F238E27FC236}">
                <a16:creationId xmlns:a16="http://schemas.microsoft.com/office/drawing/2014/main" id="{75C54082-FEA6-4A46-A7A6-4306AD77A884}"/>
              </a:ext>
            </a:extLst>
          </p:cNvPr>
          <p:cNvGrpSpPr>
            <a:grpSpLocks/>
          </p:cNvGrpSpPr>
          <p:nvPr/>
        </p:nvGrpSpPr>
        <p:grpSpPr bwMode="auto">
          <a:xfrm rot="-3706448">
            <a:off x="2960688" y="4513263"/>
            <a:ext cx="695325" cy="485775"/>
            <a:chOff x="3962505" y="3195495"/>
            <a:chExt cx="811900" cy="568022"/>
          </a:xfrm>
        </p:grpSpPr>
        <p:sp>
          <p:nvSpPr>
            <p:cNvPr id="66" name="円弧 65">
              <a:extLst>
                <a:ext uri="{FF2B5EF4-FFF2-40B4-BE49-F238E27FC236}">
                  <a16:creationId xmlns:a16="http://schemas.microsoft.com/office/drawing/2014/main" id="{D1E7202E-0F5F-4CE9-9AFF-B2D3AF16054B}"/>
                </a:ext>
              </a:extLst>
            </p:cNvPr>
            <p:cNvSpPr/>
            <p:nvPr/>
          </p:nvSpPr>
          <p:spPr>
            <a:xfrm flipH="1">
              <a:off x="3982526" y="3354588"/>
              <a:ext cx="202048" cy="219041"/>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67" name="円弧 66">
              <a:extLst>
                <a:ext uri="{FF2B5EF4-FFF2-40B4-BE49-F238E27FC236}">
                  <a16:creationId xmlns:a16="http://schemas.microsoft.com/office/drawing/2014/main" id="{654A50B9-E18F-48E5-ADB1-E6BCC3052550}"/>
                </a:ext>
              </a:extLst>
            </p:cNvPr>
            <p:cNvSpPr/>
            <p:nvPr/>
          </p:nvSpPr>
          <p:spPr>
            <a:xfrm flipH="1">
              <a:off x="4100176" y="3318740"/>
              <a:ext cx="235415" cy="289580"/>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68" name="円弧 67">
              <a:extLst>
                <a:ext uri="{FF2B5EF4-FFF2-40B4-BE49-F238E27FC236}">
                  <a16:creationId xmlns:a16="http://schemas.microsoft.com/office/drawing/2014/main" id="{E327657E-16AD-4BD7-93DF-D7DF0D9D741E}"/>
                </a:ext>
              </a:extLst>
            </p:cNvPr>
            <p:cNvSpPr/>
            <p:nvPr/>
          </p:nvSpPr>
          <p:spPr>
            <a:xfrm flipH="1">
              <a:off x="4202362" y="3265381"/>
              <a:ext cx="329950" cy="408382"/>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69" name="円弧 68">
              <a:extLst>
                <a:ext uri="{FF2B5EF4-FFF2-40B4-BE49-F238E27FC236}">
                  <a16:creationId xmlns:a16="http://schemas.microsoft.com/office/drawing/2014/main" id="{CAD0C4ED-3C64-4EF0-A34F-36370183B8DD}"/>
                </a:ext>
              </a:extLst>
            </p:cNvPr>
            <p:cNvSpPr/>
            <p:nvPr/>
          </p:nvSpPr>
          <p:spPr>
            <a:xfrm flipH="1">
              <a:off x="4325705" y="3192714"/>
              <a:ext cx="448584" cy="568022"/>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grpSp>
      <p:grpSp>
        <p:nvGrpSpPr>
          <p:cNvPr id="33803" name="グループ化 69">
            <a:extLst>
              <a:ext uri="{FF2B5EF4-FFF2-40B4-BE49-F238E27FC236}">
                <a16:creationId xmlns:a16="http://schemas.microsoft.com/office/drawing/2014/main" id="{9B98737A-FE06-4509-97F2-419135B1EE1A}"/>
              </a:ext>
            </a:extLst>
          </p:cNvPr>
          <p:cNvGrpSpPr>
            <a:grpSpLocks/>
          </p:cNvGrpSpPr>
          <p:nvPr/>
        </p:nvGrpSpPr>
        <p:grpSpPr bwMode="auto">
          <a:xfrm rot="-2520921">
            <a:off x="2363788" y="4221163"/>
            <a:ext cx="695325" cy="487362"/>
            <a:chOff x="3962505" y="3195495"/>
            <a:chExt cx="811900" cy="568022"/>
          </a:xfrm>
        </p:grpSpPr>
        <p:sp>
          <p:nvSpPr>
            <p:cNvPr id="71" name="円弧 70">
              <a:extLst>
                <a:ext uri="{FF2B5EF4-FFF2-40B4-BE49-F238E27FC236}">
                  <a16:creationId xmlns:a16="http://schemas.microsoft.com/office/drawing/2014/main" id="{F17440D1-356D-4A67-9A4A-BBFF5D75533B}"/>
                </a:ext>
              </a:extLst>
            </p:cNvPr>
            <p:cNvSpPr/>
            <p:nvPr/>
          </p:nvSpPr>
          <p:spPr>
            <a:xfrm flipH="1">
              <a:off x="3966526" y="3350359"/>
              <a:ext cx="202049" cy="220179"/>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72" name="円弧 71">
              <a:extLst>
                <a:ext uri="{FF2B5EF4-FFF2-40B4-BE49-F238E27FC236}">
                  <a16:creationId xmlns:a16="http://schemas.microsoft.com/office/drawing/2014/main" id="{052E7C55-B64C-4EF9-95CF-F2C49FE61D0C}"/>
                </a:ext>
              </a:extLst>
            </p:cNvPr>
            <p:cNvSpPr/>
            <p:nvPr/>
          </p:nvSpPr>
          <p:spPr>
            <a:xfrm flipH="1">
              <a:off x="4083767" y="3316096"/>
              <a:ext cx="235413" cy="290487"/>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73" name="円弧 72">
              <a:extLst>
                <a:ext uri="{FF2B5EF4-FFF2-40B4-BE49-F238E27FC236}">
                  <a16:creationId xmlns:a16="http://schemas.microsoft.com/office/drawing/2014/main" id="{AC5E6A35-6FE4-42F0-81F3-73C0E40C9A51}"/>
                </a:ext>
              </a:extLst>
            </p:cNvPr>
            <p:cNvSpPr/>
            <p:nvPr/>
          </p:nvSpPr>
          <p:spPr>
            <a:xfrm flipH="1">
              <a:off x="4196593" y="3268862"/>
              <a:ext cx="329950" cy="408903"/>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74" name="円弧 73">
              <a:extLst>
                <a:ext uri="{FF2B5EF4-FFF2-40B4-BE49-F238E27FC236}">
                  <a16:creationId xmlns:a16="http://schemas.microsoft.com/office/drawing/2014/main" id="{4EB788BA-B3B2-482D-8399-45669F6D0070}"/>
                </a:ext>
              </a:extLst>
            </p:cNvPr>
            <p:cNvSpPr/>
            <p:nvPr/>
          </p:nvSpPr>
          <p:spPr>
            <a:xfrm flipH="1">
              <a:off x="4326176" y="3187332"/>
              <a:ext cx="448584" cy="568023"/>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grpSp>
      <p:grpSp>
        <p:nvGrpSpPr>
          <p:cNvPr id="33804" name="グループ化 74">
            <a:extLst>
              <a:ext uri="{FF2B5EF4-FFF2-40B4-BE49-F238E27FC236}">
                <a16:creationId xmlns:a16="http://schemas.microsoft.com/office/drawing/2014/main" id="{1018CECC-8561-4E99-9F79-E48CF13BC96F}"/>
              </a:ext>
            </a:extLst>
          </p:cNvPr>
          <p:cNvGrpSpPr>
            <a:grpSpLocks/>
          </p:cNvGrpSpPr>
          <p:nvPr/>
        </p:nvGrpSpPr>
        <p:grpSpPr bwMode="auto">
          <a:xfrm rot="-231147">
            <a:off x="2640013" y="3719513"/>
            <a:ext cx="695325" cy="487362"/>
            <a:chOff x="3962505" y="3195495"/>
            <a:chExt cx="811900" cy="568022"/>
          </a:xfrm>
        </p:grpSpPr>
        <p:sp>
          <p:nvSpPr>
            <p:cNvPr id="76" name="円弧 75">
              <a:extLst>
                <a:ext uri="{FF2B5EF4-FFF2-40B4-BE49-F238E27FC236}">
                  <a16:creationId xmlns:a16="http://schemas.microsoft.com/office/drawing/2014/main" id="{13C3286A-FA53-4CE0-B5C5-9CDA59E4E8F3}"/>
                </a:ext>
              </a:extLst>
            </p:cNvPr>
            <p:cNvSpPr/>
            <p:nvPr/>
          </p:nvSpPr>
          <p:spPr>
            <a:xfrm flipH="1">
              <a:off x="3961824" y="3369274"/>
              <a:ext cx="202048" cy="220179"/>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77" name="円弧 76">
              <a:extLst>
                <a:ext uri="{FF2B5EF4-FFF2-40B4-BE49-F238E27FC236}">
                  <a16:creationId xmlns:a16="http://schemas.microsoft.com/office/drawing/2014/main" id="{F06CFABF-FE57-4B18-BE75-C7A0B0EFDDC7}"/>
                </a:ext>
              </a:extLst>
            </p:cNvPr>
            <p:cNvSpPr/>
            <p:nvPr/>
          </p:nvSpPr>
          <p:spPr>
            <a:xfrm flipH="1">
              <a:off x="4080775" y="3333964"/>
              <a:ext cx="235413" cy="290488"/>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78" name="円弧 77">
              <a:extLst>
                <a:ext uri="{FF2B5EF4-FFF2-40B4-BE49-F238E27FC236}">
                  <a16:creationId xmlns:a16="http://schemas.microsoft.com/office/drawing/2014/main" id="{FB663F66-C690-484F-8812-5896506813A5}"/>
                </a:ext>
              </a:extLst>
            </p:cNvPr>
            <p:cNvSpPr/>
            <p:nvPr/>
          </p:nvSpPr>
          <p:spPr>
            <a:xfrm flipH="1">
              <a:off x="4197931" y="3274682"/>
              <a:ext cx="329950" cy="408903"/>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79" name="円弧 78">
              <a:extLst>
                <a:ext uri="{FF2B5EF4-FFF2-40B4-BE49-F238E27FC236}">
                  <a16:creationId xmlns:a16="http://schemas.microsoft.com/office/drawing/2014/main" id="{03362766-7623-4006-9493-46F391F30B51}"/>
                </a:ext>
              </a:extLst>
            </p:cNvPr>
            <p:cNvSpPr/>
            <p:nvPr/>
          </p:nvSpPr>
          <p:spPr>
            <a:xfrm flipH="1">
              <a:off x="4316057" y="3181087"/>
              <a:ext cx="448584" cy="568022"/>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grpSp>
      <p:grpSp>
        <p:nvGrpSpPr>
          <p:cNvPr id="33805" name="グループ化 79">
            <a:extLst>
              <a:ext uri="{FF2B5EF4-FFF2-40B4-BE49-F238E27FC236}">
                <a16:creationId xmlns:a16="http://schemas.microsoft.com/office/drawing/2014/main" id="{89479172-AB18-4D43-ABC5-9A3842AC7326}"/>
              </a:ext>
            </a:extLst>
          </p:cNvPr>
          <p:cNvGrpSpPr>
            <a:grpSpLocks/>
          </p:cNvGrpSpPr>
          <p:nvPr/>
        </p:nvGrpSpPr>
        <p:grpSpPr bwMode="auto">
          <a:xfrm>
            <a:off x="4064000" y="3657600"/>
            <a:ext cx="696913" cy="487363"/>
            <a:chOff x="3962505" y="3195495"/>
            <a:chExt cx="811900" cy="568022"/>
          </a:xfrm>
        </p:grpSpPr>
        <p:sp>
          <p:nvSpPr>
            <p:cNvPr id="81" name="円弧 80">
              <a:extLst>
                <a:ext uri="{FF2B5EF4-FFF2-40B4-BE49-F238E27FC236}">
                  <a16:creationId xmlns:a16="http://schemas.microsoft.com/office/drawing/2014/main" id="{7B29A63B-7250-4288-806F-1584CB966953}"/>
                </a:ext>
              </a:extLst>
            </p:cNvPr>
            <p:cNvSpPr/>
            <p:nvPr/>
          </p:nvSpPr>
          <p:spPr>
            <a:xfrm flipH="1">
              <a:off x="3962505" y="3369417"/>
              <a:ext cx="201588" cy="220178"/>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82" name="円弧 81">
              <a:extLst>
                <a:ext uri="{FF2B5EF4-FFF2-40B4-BE49-F238E27FC236}">
                  <a16:creationId xmlns:a16="http://schemas.microsoft.com/office/drawing/2014/main" id="{907C3129-03EA-47E6-8AF2-6F178E231FF7}"/>
                </a:ext>
              </a:extLst>
            </p:cNvPr>
            <p:cNvSpPr/>
            <p:nvPr/>
          </p:nvSpPr>
          <p:spPr>
            <a:xfrm flipH="1">
              <a:off x="4080868" y="3334263"/>
              <a:ext cx="236727" cy="290486"/>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83" name="円弧 82">
              <a:extLst>
                <a:ext uri="{FF2B5EF4-FFF2-40B4-BE49-F238E27FC236}">
                  <a16:creationId xmlns:a16="http://schemas.microsoft.com/office/drawing/2014/main" id="{460E606F-E639-4232-85FC-42BD99484F71}"/>
                </a:ext>
              </a:extLst>
            </p:cNvPr>
            <p:cNvSpPr/>
            <p:nvPr/>
          </p:nvSpPr>
          <p:spPr>
            <a:xfrm flipH="1">
              <a:off x="4197383" y="3275056"/>
              <a:ext cx="331047" cy="408901"/>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sp>
          <p:nvSpPr>
            <p:cNvPr id="84" name="円弧 83">
              <a:extLst>
                <a:ext uri="{FF2B5EF4-FFF2-40B4-BE49-F238E27FC236}">
                  <a16:creationId xmlns:a16="http://schemas.microsoft.com/office/drawing/2014/main" id="{E7B46753-0970-47E5-9CD4-DDABE41C6F20}"/>
                </a:ext>
              </a:extLst>
            </p:cNvPr>
            <p:cNvSpPr/>
            <p:nvPr/>
          </p:nvSpPr>
          <p:spPr>
            <a:xfrm flipH="1">
              <a:off x="4326843" y="3195495"/>
              <a:ext cx="447562" cy="568022"/>
            </a:xfrm>
            <a:prstGeom prst="arc">
              <a:avLst>
                <a:gd name="adj1" fmla="val 18867186"/>
                <a:gd name="adj2" fmla="val 2866309"/>
              </a:avLst>
            </a:prstGeom>
            <a:noFill/>
            <a:ln w="19050" cap="rnd" cmpd="sng" algn="ctr">
              <a:solidFill>
                <a:sysClr val="windowText" lastClr="000000"/>
              </a:solidFill>
              <a:prstDash val="solid"/>
              <a:round/>
            </a:ln>
            <a:effectLst/>
          </p:spPr>
          <p:txBody>
            <a:bodyPr anchor="ctr"/>
            <a:lstStyle/>
            <a:p>
              <a:pPr algn="ctr" defTabSz="457200" eaLnBrk="1" fontAlgn="auto" hangingPunct="1">
                <a:spcBef>
                  <a:spcPts val="0"/>
                </a:spcBef>
                <a:spcAft>
                  <a:spcPts val="0"/>
                </a:spcAft>
                <a:defRPr/>
              </a:pPr>
              <a:endParaRPr kumimoji="0" lang="ja-JP" altLang="en-US" kern="0">
                <a:solidFill>
                  <a:prstClr val="black"/>
                </a:solidFill>
                <a:latin typeface="ＭＳ Ｐゴシック"/>
                <a:ea typeface="ＭＳ Ｐゴシック"/>
              </a:endParaRPr>
            </a:p>
          </p:txBody>
        </p:sp>
      </p:grpSp>
      <p:grpSp>
        <p:nvGrpSpPr>
          <p:cNvPr id="33806" name="グループ化 84">
            <a:extLst>
              <a:ext uri="{FF2B5EF4-FFF2-40B4-BE49-F238E27FC236}">
                <a16:creationId xmlns:a16="http://schemas.microsoft.com/office/drawing/2014/main" id="{246E9E41-F857-40F6-AD7C-4A20BB528FDE}"/>
              </a:ext>
            </a:extLst>
          </p:cNvPr>
          <p:cNvGrpSpPr>
            <a:grpSpLocks/>
          </p:cNvGrpSpPr>
          <p:nvPr/>
        </p:nvGrpSpPr>
        <p:grpSpPr bwMode="auto">
          <a:xfrm>
            <a:off x="5707063" y="4192588"/>
            <a:ext cx="153987" cy="565150"/>
            <a:chOff x="5781314" y="3886195"/>
            <a:chExt cx="153459" cy="565532"/>
          </a:xfrm>
        </p:grpSpPr>
        <p:sp>
          <p:nvSpPr>
            <p:cNvPr id="86" name="正方形/長方形 85">
              <a:extLst>
                <a:ext uri="{FF2B5EF4-FFF2-40B4-BE49-F238E27FC236}">
                  <a16:creationId xmlns:a16="http://schemas.microsoft.com/office/drawing/2014/main" id="{4ADFF0B3-FD50-48CD-9BE5-0FF8B1868F1C}"/>
                </a:ext>
              </a:extLst>
            </p:cNvPr>
            <p:cNvSpPr/>
            <p:nvPr/>
          </p:nvSpPr>
          <p:spPr>
            <a:xfrm>
              <a:off x="5781314" y="3886195"/>
              <a:ext cx="153459" cy="565532"/>
            </a:xfrm>
            <a:prstGeom prst="rect">
              <a:avLst/>
            </a:prstGeom>
            <a:solidFill>
              <a:schemeClr val="bg1">
                <a:lumMod val="65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87" name="正方形/長方形 86">
              <a:extLst>
                <a:ext uri="{FF2B5EF4-FFF2-40B4-BE49-F238E27FC236}">
                  <a16:creationId xmlns:a16="http://schemas.microsoft.com/office/drawing/2014/main" id="{EF473DB0-C876-4C4A-9C44-808D6626FB20}"/>
                </a:ext>
              </a:extLst>
            </p:cNvPr>
            <p:cNvSpPr/>
            <p:nvPr/>
          </p:nvSpPr>
          <p:spPr>
            <a:xfrm>
              <a:off x="5860417" y="3924321"/>
              <a:ext cx="74356" cy="258937"/>
            </a:xfrm>
            <a:prstGeom prst="rect">
              <a:avLst/>
            </a:prstGeom>
            <a:solidFill>
              <a:schemeClr val="accent1">
                <a:lumMod val="20000"/>
                <a:lumOff val="80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grpSp>
      <p:pic>
        <p:nvPicPr>
          <p:cNvPr id="33807" name="オーディオ 40">
            <a:hlinkClick r:id="" action="ppaction://media"/>
            <a:extLst>
              <a:ext uri="{FF2B5EF4-FFF2-40B4-BE49-F238E27FC236}">
                <a16:creationId xmlns:a16="http://schemas.microsoft.com/office/drawing/2014/main" id="{F52618DB-E9EC-4CB9-98E3-AE140FA351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2FEE9553-2AAA-4C19-81C1-0F54AE13A97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623300" y="6337300"/>
            <a:ext cx="304800" cy="304800"/>
          </a:xfrm>
          <a:prstGeom prst="rect">
            <a:avLst/>
          </a:prstGeom>
        </p:spPr>
      </p:pic>
    </p:spTree>
  </p:cSld>
  <p:clrMapOvr>
    <a:masterClrMapping/>
  </p:clrMapOvr>
  <p:transition spd="slow" advTm="4949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9">
            <a:extLst>
              <a:ext uri="{FF2B5EF4-FFF2-40B4-BE49-F238E27FC236}">
                <a16:creationId xmlns:a16="http://schemas.microsoft.com/office/drawing/2014/main" id="{A0965866-43C9-4E0D-90CF-74C1B66889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66" b="2094"/>
          <a:stretch>
            <a:fillRect/>
          </a:stretch>
        </p:blipFill>
        <p:spPr bwMode="auto">
          <a:xfrm>
            <a:off x="4584700" y="4294188"/>
            <a:ext cx="3813175" cy="23336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タイトル 11">
            <a:extLst>
              <a:ext uri="{FF2B5EF4-FFF2-40B4-BE49-F238E27FC236}">
                <a16:creationId xmlns:a16="http://schemas.microsoft.com/office/drawing/2014/main" id="{788D7388-8566-4D58-A6E7-94AEEA1B5240}"/>
              </a:ext>
            </a:extLst>
          </p:cNvPr>
          <p:cNvSpPr>
            <a:spLocks noGrp="1" noChangeArrowheads="1"/>
          </p:cNvSpPr>
          <p:nvPr>
            <p:ph type="title" idx="4294967295"/>
          </p:nvPr>
        </p:nvSpPr>
        <p:spPr>
          <a:xfrm>
            <a:off x="315913" y="92075"/>
            <a:ext cx="8229600" cy="360363"/>
          </a:xfrm>
        </p:spPr>
        <p:txBody>
          <a:bodyPr/>
          <a:lstStyle/>
          <a:p>
            <a:pPr algn="r"/>
            <a:r>
              <a:rPr lang="ja-JP" altLang="en-US" sz="1800">
                <a:latin typeface="HG丸ｺﾞｼｯｸM-PRO" panose="020F0600000000000000" pitchFamily="50" charset="-128"/>
                <a:ea typeface="HG丸ｺﾞｼｯｸM-PRO" panose="020F0600000000000000" pitchFamily="50" charset="-128"/>
              </a:rPr>
              <a:t>６　居住者の健康状態を推定する方法</a:t>
            </a: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つづき</a:t>
            </a:r>
            <a:r>
              <a:rPr lang="en-US" altLang="ja-JP" sz="1800">
                <a:latin typeface="HG丸ｺﾞｼｯｸM-PRO" panose="020F0600000000000000" pitchFamily="50" charset="-128"/>
                <a:ea typeface="HG丸ｺﾞｼｯｸM-PRO" panose="020F0600000000000000" pitchFamily="50" charset="-128"/>
              </a:rPr>
              <a:t>]</a:t>
            </a:r>
            <a:endParaRPr lang="ja-JP" altLang="en-US" sz="1800">
              <a:latin typeface="HG丸ｺﾞｼｯｸM-PRO" panose="020F0600000000000000" pitchFamily="50" charset="-128"/>
              <a:ea typeface="HG丸ｺﾞｼｯｸM-PRO" panose="020F0600000000000000" pitchFamily="50" charset="-128"/>
            </a:endParaRPr>
          </a:p>
        </p:txBody>
      </p:sp>
      <p:sp>
        <p:nvSpPr>
          <p:cNvPr id="35844" name="Text Box 3" descr="右上がり対角線">
            <a:extLst>
              <a:ext uri="{FF2B5EF4-FFF2-40B4-BE49-F238E27FC236}">
                <a16:creationId xmlns:a16="http://schemas.microsoft.com/office/drawing/2014/main" id="{7799EA9D-AEC2-472B-A00F-D00862AD57AF}"/>
              </a:ext>
            </a:extLst>
          </p:cNvPr>
          <p:cNvSpPr txBox="1">
            <a:spLocks noChangeArrowheads="1"/>
          </p:cNvSpPr>
          <p:nvPr/>
        </p:nvSpPr>
        <p:spPr bwMode="auto">
          <a:xfrm>
            <a:off x="285750" y="625475"/>
            <a:ext cx="8701088" cy="120015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スマートメーターから提供される家庭での電気使用量の平均値と健康状態に関連</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　性があることを見出した。</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■特に、電気使用量の変化と、血中の「中性脂肪」、「ＬＤＬ（悪玉コレステロー</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　ル）」、「ＨＤＬ（善玉コレステロール）」、「野菜の摂取量」に関連性が高い。</a:t>
            </a:r>
            <a:endParaRPr lang="en-US" altLang="ja-JP" sz="1800">
              <a:latin typeface="HG丸ｺﾞｼｯｸM-PRO" panose="020F0600000000000000" pitchFamily="50" charset="-128"/>
              <a:ea typeface="HG丸ｺﾞｼｯｸM-PRO" panose="020F0600000000000000" pitchFamily="50" charset="-128"/>
            </a:endParaRPr>
          </a:p>
        </p:txBody>
      </p:sp>
      <p:pic>
        <p:nvPicPr>
          <p:cNvPr id="35845" name="Picture 5">
            <a:extLst>
              <a:ext uri="{FF2B5EF4-FFF2-40B4-BE49-F238E27FC236}">
                <a16:creationId xmlns:a16="http://schemas.microsoft.com/office/drawing/2014/main" id="{6BBDABBA-EC0F-463C-84BA-F82A0A63B4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07"/>
          <a:stretch>
            <a:fillRect/>
          </a:stretch>
        </p:blipFill>
        <p:spPr bwMode="auto">
          <a:xfrm>
            <a:off x="550863" y="4297363"/>
            <a:ext cx="3600450" cy="2344737"/>
          </a:xfrm>
          <a:prstGeom prst="rect">
            <a:avLst/>
          </a:prstGeom>
          <a:noFill/>
          <a:ln w="3175">
            <a:solidFill>
              <a:srgbClr val="FFFFFF"/>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6" name="Picture 6">
            <a:extLst>
              <a:ext uri="{FF2B5EF4-FFF2-40B4-BE49-F238E27FC236}">
                <a16:creationId xmlns:a16="http://schemas.microsoft.com/office/drawing/2014/main" id="{805E3B5F-FC13-43B9-82B4-D21D37A677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13"/>
          <a:stretch>
            <a:fillRect/>
          </a:stretch>
        </p:blipFill>
        <p:spPr bwMode="auto">
          <a:xfrm>
            <a:off x="4716463" y="1981200"/>
            <a:ext cx="3671887" cy="22320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7" name="Picture 8">
            <a:extLst>
              <a:ext uri="{FF2B5EF4-FFF2-40B4-BE49-F238E27FC236}">
                <a16:creationId xmlns:a16="http://schemas.microsoft.com/office/drawing/2014/main" id="{73578FCD-7D2F-4550-AEAB-0AB46357E2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531"/>
          <a:stretch>
            <a:fillRect/>
          </a:stretch>
        </p:blipFill>
        <p:spPr bwMode="auto">
          <a:xfrm>
            <a:off x="550863" y="1981200"/>
            <a:ext cx="3600450" cy="22320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8" name="Text Box 10">
            <a:extLst>
              <a:ext uri="{FF2B5EF4-FFF2-40B4-BE49-F238E27FC236}">
                <a16:creationId xmlns:a16="http://schemas.microsoft.com/office/drawing/2014/main" id="{933D9B15-07D0-4264-8AA7-3F6460602289}"/>
              </a:ext>
            </a:extLst>
          </p:cNvPr>
          <p:cNvSpPr txBox="1">
            <a:spLocks noChangeArrowheads="1"/>
          </p:cNvSpPr>
          <p:nvPr/>
        </p:nvSpPr>
        <p:spPr bwMode="auto">
          <a:xfrm>
            <a:off x="1992313" y="2062163"/>
            <a:ext cx="12112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18288" rIns="0" bIns="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sz="1400">
                <a:solidFill>
                  <a:srgbClr val="000000"/>
                </a:solidFill>
                <a:latin typeface="ＭＳ Ｐゴシック" panose="020B0600070205080204" pitchFamily="50" charset="-128"/>
              </a:rPr>
              <a:t>【</a:t>
            </a:r>
            <a:r>
              <a:rPr lang="ja-JP" altLang="en-US" sz="1400">
                <a:solidFill>
                  <a:srgbClr val="000000"/>
                </a:solidFill>
                <a:latin typeface="ＭＳ Ｐゴシック" panose="020B0600070205080204" pitchFamily="50" charset="-128"/>
              </a:rPr>
              <a:t>中性脂肪</a:t>
            </a:r>
            <a:r>
              <a:rPr lang="en-US" altLang="ja-JP" sz="1400">
                <a:solidFill>
                  <a:srgbClr val="000000"/>
                </a:solidFill>
                <a:latin typeface="ＭＳ Ｐゴシック" panose="020B0600070205080204" pitchFamily="50" charset="-128"/>
              </a:rPr>
              <a:t>】</a:t>
            </a:r>
            <a:endParaRPr lang="ja-JP" altLang="en-US" sz="1400">
              <a:solidFill>
                <a:srgbClr val="000000"/>
              </a:solidFill>
              <a:latin typeface="ＭＳ Ｐゴシック" panose="020B0600070205080204" pitchFamily="50" charset="-128"/>
            </a:endParaRPr>
          </a:p>
        </p:txBody>
      </p:sp>
      <p:sp>
        <p:nvSpPr>
          <p:cNvPr id="35849" name="Text Box 11">
            <a:extLst>
              <a:ext uri="{FF2B5EF4-FFF2-40B4-BE49-F238E27FC236}">
                <a16:creationId xmlns:a16="http://schemas.microsoft.com/office/drawing/2014/main" id="{EF3B701E-48FF-4525-BBDA-41B9973C5CAB}"/>
              </a:ext>
            </a:extLst>
          </p:cNvPr>
          <p:cNvSpPr txBox="1">
            <a:spLocks noChangeArrowheads="1"/>
          </p:cNvSpPr>
          <p:nvPr/>
        </p:nvSpPr>
        <p:spPr bwMode="auto">
          <a:xfrm>
            <a:off x="6323013" y="2062163"/>
            <a:ext cx="828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18288" rIns="0" bIns="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sz="1400">
                <a:solidFill>
                  <a:srgbClr val="000000"/>
                </a:solidFill>
                <a:latin typeface="ＭＳ Ｐゴシック" panose="020B0600070205080204" pitchFamily="50" charset="-128"/>
              </a:rPr>
              <a:t>【</a:t>
            </a:r>
            <a:r>
              <a:rPr lang="ja-JP" altLang="en-US" sz="1400">
                <a:solidFill>
                  <a:srgbClr val="000000"/>
                </a:solidFill>
                <a:latin typeface="ＭＳ Ｐゴシック" panose="020B0600070205080204" pitchFamily="50" charset="-128"/>
              </a:rPr>
              <a:t>ＬＤＬ</a:t>
            </a:r>
            <a:r>
              <a:rPr lang="en-US" altLang="ja-JP" sz="1400">
                <a:solidFill>
                  <a:srgbClr val="000000"/>
                </a:solidFill>
                <a:latin typeface="ＭＳ Ｐゴシック" panose="020B0600070205080204" pitchFamily="50" charset="-128"/>
              </a:rPr>
              <a:t>】</a:t>
            </a:r>
            <a:endParaRPr lang="ja-JP" altLang="en-US" sz="1400">
              <a:solidFill>
                <a:srgbClr val="000000"/>
              </a:solidFill>
              <a:latin typeface="ＭＳ Ｐゴシック" panose="020B0600070205080204" pitchFamily="50" charset="-128"/>
            </a:endParaRPr>
          </a:p>
        </p:txBody>
      </p:sp>
      <p:sp>
        <p:nvSpPr>
          <p:cNvPr id="35850" name="Text Box 12">
            <a:extLst>
              <a:ext uri="{FF2B5EF4-FFF2-40B4-BE49-F238E27FC236}">
                <a16:creationId xmlns:a16="http://schemas.microsoft.com/office/drawing/2014/main" id="{B5D3A3D9-4111-43C0-BA7D-B43377FFD1AA}"/>
              </a:ext>
            </a:extLst>
          </p:cNvPr>
          <p:cNvSpPr txBox="1">
            <a:spLocks noChangeArrowheads="1"/>
          </p:cNvSpPr>
          <p:nvPr/>
        </p:nvSpPr>
        <p:spPr bwMode="auto">
          <a:xfrm>
            <a:off x="2065338" y="4402138"/>
            <a:ext cx="106362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18288"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sz="1400">
                <a:solidFill>
                  <a:srgbClr val="000000"/>
                </a:solidFill>
                <a:latin typeface="ＭＳ Ｐゴシック" panose="020B0600070205080204" pitchFamily="50" charset="-128"/>
              </a:rPr>
              <a:t>【</a:t>
            </a:r>
            <a:r>
              <a:rPr lang="ja-JP" altLang="en-US" sz="1400">
                <a:solidFill>
                  <a:srgbClr val="000000"/>
                </a:solidFill>
                <a:latin typeface="ＭＳ Ｐゴシック" panose="020B0600070205080204" pitchFamily="50" charset="-128"/>
              </a:rPr>
              <a:t>ＨＤＬ</a:t>
            </a:r>
            <a:r>
              <a:rPr lang="en-US" altLang="ja-JP" sz="1400">
                <a:solidFill>
                  <a:srgbClr val="000000"/>
                </a:solidFill>
                <a:latin typeface="ＭＳ Ｐゴシック" panose="020B0600070205080204" pitchFamily="50" charset="-128"/>
              </a:rPr>
              <a:t>】</a:t>
            </a:r>
            <a:endParaRPr lang="ja-JP" altLang="en-US" sz="1400">
              <a:solidFill>
                <a:srgbClr val="000000"/>
              </a:solidFill>
              <a:latin typeface="ＭＳ Ｐゴシック" panose="020B0600070205080204" pitchFamily="50" charset="-128"/>
            </a:endParaRPr>
          </a:p>
        </p:txBody>
      </p:sp>
      <p:sp>
        <p:nvSpPr>
          <p:cNvPr id="35851" name="Text Box 13">
            <a:extLst>
              <a:ext uri="{FF2B5EF4-FFF2-40B4-BE49-F238E27FC236}">
                <a16:creationId xmlns:a16="http://schemas.microsoft.com/office/drawing/2014/main" id="{83D06D50-02F6-4E08-A41D-1CA8032F9EAE}"/>
              </a:ext>
            </a:extLst>
          </p:cNvPr>
          <p:cNvSpPr txBox="1">
            <a:spLocks noChangeArrowheads="1"/>
          </p:cNvSpPr>
          <p:nvPr/>
        </p:nvSpPr>
        <p:spPr bwMode="auto">
          <a:xfrm>
            <a:off x="6156325" y="4402138"/>
            <a:ext cx="11049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432" tIns="18288"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400">
                <a:solidFill>
                  <a:srgbClr val="000000"/>
                </a:solidFill>
                <a:latin typeface="ＭＳ Ｐゴシック" panose="020B0600070205080204" pitchFamily="50" charset="-128"/>
              </a:rPr>
              <a:t>【</a:t>
            </a:r>
            <a:r>
              <a:rPr lang="ja-JP" altLang="en-US" sz="1400">
                <a:solidFill>
                  <a:srgbClr val="000000"/>
                </a:solidFill>
                <a:latin typeface="ＭＳ Ｐゴシック" panose="020B0600070205080204" pitchFamily="50" charset="-128"/>
              </a:rPr>
              <a:t>野菜摂取量</a:t>
            </a:r>
            <a:r>
              <a:rPr lang="en-US" altLang="ja-JP" sz="1400">
                <a:solidFill>
                  <a:srgbClr val="000000"/>
                </a:solidFill>
                <a:latin typeface="ＭＳ Ｐゴシック" panose="020B0600070205080204" pitchFamily="50" charset="-128"/>
              </a:rPr>
              <a:t>】</a:t>
            </a:r>
            <a:endParaRPr lang="ja-JP" altLang="en-US" sz="1400">
              <a:solidFill>
                <a:srgbClr val="000000"/>
              </a:solidFill>
              <a:latin typeface="ＭＳ Ｐゴシック" panose="020B0600070205080204" pitchFamily="50" charset="-128"/>
            </a:endParaRPr>
          </a:p>
        </p:txBody>
      </p:sp>
      <p:grpSp>
        <p:nvGrpSpPr>
          <p:cNvPr id="35852" name="グループ化 19">
            <a:extLst>
              <a:ext uri="{FF2B5EF4-FFF2-40B4-BE49-F238E27FC236}">
                <a16:creationId xmlns:a16="http://schemas.microsoft.com/office/drawing/2014/main" id="{CFCCC574-54A0-4004-BE89-43A28BD7C6E8}"/>
              </a:ext>
            </a:extLst>
          </p:cNvPr>
          <p:cNvGrpSpPr>
            <a:grpSpLocks/>
          </p:cNvGrpSpPr>
          <p:nvPr/>
        </p:nvGrpSpPr>
        <p:grpSpPr bwMode="auto">
          <a:xfrm>
            <a:off x="4508500" y="1981200"/>
            <a:ext cx="414338" cy="2016125"/>
            <a:chOff x="4246218" y="2061424"/>
            <a:chExt cx="414437" cy="2015648"/>
          </a:xfrm>
        </p:grpSpPr>
        <p:sp>
          <p:nvSpPr>
            <p:cNvPr id="35864" name="Text Box 23">
              <a:extLst>
                <a:ext uri="{FF2B5EF4-FFF2-40B4-BE49-F238E27FC236}">
                  <a16:creationId xmlns:a16="http://schemas.microsoft.com/office/drawing/2014/main" id="{6C3B0396-3076-478E-B9E8-612D5FD2C149}"/>
                </a:ext>
              </a:extLst>
            </p:cNvPr>
            <p:cNvSpPr txBox="1">
              <a:spLocks noChangeArrowheads="1"/>
            </p:cNvSpPr>
            <p:nvPr/>
          </p:nvSpPr>
          <p:spPr bwMode="auto">
            <a:xfrm>
              <a:off x="4266035" y="2061424"/>
              <a:ext cx="360362" cy="20156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b="1">
                  <a:latin typeface="Times New Roman" panose="02020603050405020304" pitchFamily="18" charset="0"/>
                </a:rPr>
                <a:t>一日の平均電気使用量（　）</a:t>
              </a:r>
            </a:p>
          </p:txBody>
        </p:sp>
        <p:sp>
          <p:nvSpPr>
            <p:cNvPr id="19" name="テキスト ボックス 18">
              <a:extLst>
                <a:ext uri="{FF2B5EF4-FFF2-40B4-BE49-F238E27FC236}">
                  <a16:creationId xmlns:a16="http://schemas.microsoft.com/office/drawing/2014/main" id="{EB85DDDB-DD64-40AD-AF0A-861E47B2897A}"/>
                </a:ext>
              </a:extLst>
            </p:cNvPr>
            <p:cNvSpPr txBox="1"/>
            <p:nvPr/>
          </p:nvSpPr>
          <p:spPr>
            <a:xfrm>
              <a:off x="4246218" y="3678704"/>
              <a:ext cx="414437" cy="276160"/>
            </a:xfrm>
            <a:prstGeom prst="rect">
              <a:avLst/>
            </a:prstGeom>
            <a:noFill/>
          </p:spPr>
          <p:txBody>
            <a:bodyPr>
              <a:spAutoFit/>
            </a:bodyPr>
            <a:lstStyle/>
            <a:p>
              <a:pPr algn="ctr">
                <a:defRPr/>
              </a:pPr>
              <a:r>
                <a:rPr lang="en-US" altLang="ja-JP" sz="1200" b="1" dirty="0" err="1">
                  <a:latin typeface="+mn-ea"/>
                  <a:ea typeface="+mn-ea"/>
                </a:rPr>
                <a:t>Wh</a:t>
              </a:r>
              <a:endParaRPr lang="ja-JP" altLang="en-US" sz="1200" b="1" dirty="0">
                <a:latin typeface="+mn-ea"/>
                <a:ea typeface="+mn-ea"/>
              </a:endParaRPr>
            </a:p>
          </p:txBody>
        </p:sp>
      </p:grpSp>
      <p:sp>
        <p:nvSpPr>
          <p:cNvPr id="35853" name="Text Box 23">
            <a:extLst>
              <a:ext uri="{FF2B5EF4-FFF2-40B4-BE49-F238E27FC236}">
                <a16:creationId xmlns:a16="http://schemas.microsoft.com/office/drawing/2014/main" id="{512BFB85-1CC2-46C9-95AA-F54117546183}"/>
              </a:ext>
            </a:extLst>
          </p:cNvPr>
          <p:cNvSpPr txBox="1">
            <a:spLocks noChangeArrowheads="1"/>
          </p:cNvSpPr>
          <p:nvPr/>
        </p:nvSpPr>
        <p:spPr bwMode="auto">
          <a:xfrm>
            <a:off x="371475" y="2011363"/>
            <a:ext cx="360363" cy="201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b="1">
                <a:latin typeface="Times New Roman" panose="02020603050405020304" pitchFamily="18" charset="0"/>
              </a:rPr>
              <a:t>一日の平均電気使用量（　）</a:t>
            </a:r>
          </a:p>
        </p:txBody>
      </p:sp>
      <p:sp>
        <p:nvSpPr>
          <p:cNvPr id="131" name="テキスト ボックス 130">
            <a:extLst>
              <a:ext uri="{FF2B5EF4-FFF2-40B4-BE49-F238E27FC236}">
                <a16:creationId xmlns:a16="http://schemas.microsoft.com/office/drawing/2014/main" id="{2E794B87-197D-45A3-A28B-FF3555D1E615}"/>
              </a:ext>
            </a:extLst>
          </p:cNvPr>
          <p:cNvSpPr txBox="1"/>
          <p:nvPr/>
        </p:nvSpPr>
        <p:spPr>
          <a:xfrm>
            <a:off x="352425" y="3629025"/>
            <a:ext cx="414338" cy="276225"/>
          </a:xfrm>
          <a:prstGeom prst="rect">
            <a:avLst/>
          </a:prstGeom>
          <a:noFill/>
        </p:spPr>
        <p:txBody>
          <a:bodyPr>
            <a:spAutoFit/>
          </a:bodyPr>
          <a:lstStyle/>
          <a:p>
            <a:pPr algn="ctr">
              <a:defRPr/>
            </a:pPr>
            <a:r>
              <a:rPr lang="en-US" altLang="ja-JP" sz="1200" b="1" dirty="0" err="1">
                <a:latin typeface="+mn-ea"/>
                <a:ea typeface="+mn-ea"/>
              </a:rPr>
              <a:t>Wh</a:t>
            </a:r>
            <a:endParaRPr lang="ja-JP" altLang="en-US" sz="1200" b="1" dirty="0">
              <a:latin typeface="+mn-ea"/>
              <a:ea typeface="+mn-ea"/>
            </a:endParaRPr>
          </a:p>
        </p:txBody>
      </p:sp>
      <p:sp>
        <p:nvSpPr>
          <p:cNvPr id="35855" name="Text Box 23">
            <a:extLst>
              <a:ext uri="{FF2B5EF4-FFF2-40B4-BE49-F238E27FC236}">
                <a16:creationId xmlns:a16="http://schemas.microsoft.com/office/drawing/2014/main" id="{E177C8A6-7859-4182-8841-6C4DCE3ACB55}"/>
              </a:ext>
            </a:extLst>
          </p:cNvPr>
          <p:cNvSpPr txBox="1">
            <a:spLocks noChangeArrowheads="1"/>
          </p:cNvSpPr>
          <p:nvPr/>
        </p:nvSpPr>
        <p:spPr bwMode="auto">
          <a:xfrm>
            <a:off x="361950" y="4402138"/>
            <a:ext cx="360363" cy="201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b="1">
                <a:latin typeface="Times New Roman" panose="02020603050405020304" pitchFamily="18" charset="0"/>
              </a:rPr>
              <a:t>一日の平均電気使用量（　）</a:t>
            </a:r>
          </a:p>
        </p:txBody>
      </p:sp>
      <p:sp>
        <p:nvSpPr>
          <p:cNvPr id="133" name="テキスト ボックス 132">
            <a:extLst>
              <a:ext uri="{FF2B5EF4-FFF2-40B4-BE49-F238E27FC236}">
                <a16:creationId xmlns:a16="http://schemas.microsoft.com/office/drawing/2014/main" id="{96743A68-447E-4C9E-BF9F-28C20077C321}"/>
              </a:ext>
            </a:extLst>
          </p:cNvPr>
          <p:cNvSpPr txBox="1"/>
          <p:nvPr/>
        </p:nvSpPr>
        <p:spPr>
          <a:xfrm>
            <a:off x="342900" y="6018213"/>
            <a:ext cx="414338" cy="277812"/>
          </a:xfrm>
          <a:prstGeom prst="rect">
            <a:avLst/>
          </a:prstGeom>
          <a:noFill/>
        </p:spPr>
        <p:txBody>
          <a:bodyPr>
            <a:spAutoFit/>
          </a:bodyPr>
          <a:lstStyle/>
          <a:p>
            <a:pPr algn="ctr">
              <a:defRPr/>
            </a:pPr>
            <a:r>
              <a:rPr lang="en-US" altLang="ja-JP" sz="1200" b="1" dirty="0" err="1">
                <a:latin typeface="+mn-ea"/>
                <a:ea typeface="+mn-ea"/>
              </a:rPr>
              <a:t>Wh</a:t>
            </a:r>
            <a:endParaRPr lang="ja-JP" altLang="en-US" sz="1200" b="1" dirty="0">
              <a:latin typeface="+mn-ea"/>
              <a:ea typeface="+mn-ea"/>
            </a:endParaRPr>
          </a:p>
        </p:txBody>
      </p:sp>
      <p:sp>
        <p:nvSpPr>
          <p:cNvPr id="35857" name="Text Box 23">
            <a:extLst>
              <a:ext uri="{FF2B5EF4-FFF2-40B4-BE49-F238E27FC236}">
                <a16:creationId xmlns:a16="http://schemas.microsoft.com/office/drawing/2014/main" id="{1436D15F-9F6C-464E-A455-85EC72D240D5}"/>
              </a:ext>
            </a:extLst>
          </p:cNvPr>
          <p:cNvSpPr txBox="1">
            <a:spLocks noChangeArrowheads="1"/>
          </p:cNvSpPr>
          <p:nvPr/>
        </p:nvSpPr>
        <p:spPr bwMode="auto">
          <a:xfrm>
            <a:off x="4456113" y="4332288"/>
            <a:ext cx="360362" cy="2014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200" b="1">
                <a:latin typeface="Times New Roman" panose="02020603050405020304" pitchFamily="18" charset="0"/>
              </a:rPr>
              <a:t>一日の平均電気使用量（　）</a:t>
            </a:r>
          </a:p>
        </p:txBody>
      </p:sp>
      <p:sp>
        <p:nvSpPr>
          <p:cNvPr id="135" name="テキスト ボックス 134">
            <a:extLst>
              <a:ext uri="{FF2B5EF4-FFF2-40B4-BE49-F238E27FC236}">
                <a16:creationId xmlns:a16="http://schemas.microsoft.com/office/drawing/2014/main" id="{A82A3A57-164A-4A80-9957-4BACDAB6FACE}"/>
              </a:ext>
            </a:extLst>
          </p:cNvPr>
          <p:cNvSpPr txBox="1"/>
          <p:nvPr/>
        </p:nvSpPr>
        <p:spPr>
          <a:xfrm>
            <a:off x="4437063" y="5948363"/>
            <a:ext cx="414337" cy="277812"/>
          </a:xfrm>
          <a:prstGeom prst="rect">
            <a:avLst/>
          </a:prstGeom>
          <a:noFill/>
        </p:spPr>
        <p:txBody>
          <a:bodyPr>
            <a:spAutoFit/>
          </a:bodyPr>
          <a:lstStyle/>
          <a:p>
            <a:pPr algn="ctr">
              <a:defRPr/>
            </a:pPr>
            <a:r>
              <a:rPr lang="en-US" altLang="ja-JP" sz="1200" b="1" dirty="0" err="1">
                <a:latin typeface="+mn-ea"/>
                <a:ea typeface="+mn-ea"/>
              </a:rPr>
              <a:t>Wh</a:t>
            </a:r>
            <a:endParaRPr lang="ja-JP" altLang="en-US" sz="1200" b="1" dirty="0">
              <a:latin typeface="+mn-ea"/>
              <a:ea typeface="+mn-ea"/>
            </a:endParaRPr>
          </a:p>
        </p:txBody>
      </p:sp>
      <p:sp>
        <p:nvSpPr>
          <p:cNvPr id="22" name="テキスト ボックス 21">
            <a:extLst>
              <a:ext uri="{FF2B5EF4-FFF2-40B4-BE49-F238E27FC236}">
                <a16:creationId xmlns:a16="http://schemas.microsoft.com/office/drawing/2014/main" id="{B3956649-B0E4-47B7-B4C4-A686307AC687}"/>
              </a:ext>
            </a:extLst>
          </p:cNvPr>
          <p:cNvSpPr txBox="1"/>
          <p:nvPr/>
        </p:nvSpPr>
        <p:spPr>
          <a:xfrm>
            <a:off x="1908175" y="4060825"/>
            <a:ext cx="1492250" cy="185738"/>
          </a:xfrm>
          <a:prstGeom prst="rect">
            <a:avLst/>
          </a:prstGeom>
          <a:solidFill>
            <a:schemeClr val="bg1"/>
          </a:solidFill>
        </p:spPr>
        <p:txBody>
          <a:bodyPr wrap="none" tIns="0" bIns="0">
            <a:spAutoFit/>
          </a:bodyPr>
          <a:lstStyle/>
          <a:p>
            <a:pPr>
              <a:defRPr/>
            </a:pPr>
            <a:r>
              <a:rPr lang="ja-JP" altLang="en-US" sz="1200" dirty="0">
                <a:latin typeface="+mn-ea"/>
                <a:ea typeface="+mn-ea"/>
              </a:rPr>
              <a:t>中性脂肪（</a:t>
            </a:r>
            <a:r>
              <a:rPr lang="en-US" altLang="ja-JP" sz="1200" dirty="0">
                <a:latin typeface="+mn-ea"/>
                <a:ea typeface="+mn-ea"/>
              </a:rPr>
              <a:t>mg/dl</a:t>
            </a:r>
            <a:r>
              <a:rPr lang="ja-JP" altLang="en-US" sz="1200" dirty="0">
                <a:latin typeface="+mn-ea"/>
                <a:ea typeface="+mn-ea"/>
              </a:rPr>
              <a:t>）</a:t>
            </a:r>
          </a:p>
        </p:txBody>
      </p:sp>
      <p:sp>
        <p:nvSpPr>
          <p:cNvPr id="140" name="テキスト ボックス 139">
            <a:extLst>
              <a:ext uri="{FF2B5EF4-FFF2-40B4-BE49-F238E27FC236}">
                <a16:creationId xmlns:a16="http://schemas.microsoft.com/office/drawing/2014/main" id="{5246D53C-98CB-41DD-AF40-BEB1A2D3E929}"/>
              </a:ext>
            </a:extLst>
          </p:cNvPr>
          <p:cNvSpPr txBox="1"/>
          <p:nvPr/>
        </p:nvSpPr>
        <p:spPr>
          <a:xfrm>
            <a:off x="6372225" y="4052888"/>
            <a:ext cx="1338263" cy="184150"/>
          </a:xfrm>
          <a:prstGeom prst="rect">
            <a:avLst/>
          </a:prstGeom>
          <a:solidFill>
            <a:schemeClr val="bg1"/>
          </a:solidFill>
        </p:spPr>
        <p:txBody>
          <a:bodyPr wrap="none" tIns="0" bIns="0">
            <a:spAutoFit/>
          </a:bodyPr>
          <a:lstStyle/>
          <a:p>
            <a:pPr>
              <a:defRPr/>
            </a:pPr>
            <a:r>
              <a:rPr lang="ja-JP" altLang="en-US" sz="1200" dirty="0">
                <a:latin typeface="+mn-ea"/>
                <a:ea typeface="+mn-ea"/>
              </a:rPr>
              <a:t>ＬＤＬ（</a:t>
            </a:r>
            <a:r>
              <a:rPr lang="en-US" altLang="ja-JP" sz="1200" dirty="0">
                <a:latin typeface="+mn-ea"/>
                <a:ea typeface="+mn-ea"/>
              </a:rPr>
              <a:t>mg/dl</a:t>
            </a:r>
            <a:r>
              <a:rPr lang="ja-JP" altLang="en-US" sz="1200" dirty="0">
                <a:latin typeface="+mn-ea"/>
                <a:ea typeface="+mn-ea"/>
              </a:rPr>
              <a:t>）</a:t>
            </a:r>
          </a:p>
        </p:txBody>
      </p:sp>
      <p:sp>
        <p:nvSpPr>
          <p:cNvPr id="141" name="テキスト ボックス 140">
            <a:extLst>
              <a:ext uri="{FF2B5EF4-FFF2-40B4-BE49-F238E27FC236}">
                <a16:creationId xmlns:a16="http://schemas.microsoft.com/office/drawing/2014/main" id="{8C48741E-A258-4BD7-A807-AB31EC2EA77C}"/>
              </a:ext>
            </a:extLst>
          </p:cNvPr>
          <p:cNvSpPr txBox="1"/>
          <p:nvPr/>
        </p:nvSpPr>
        <p:spPr>
          <a:xfrm>
            <a:off x="2052638" y="6510338"/>
            <a:ext cx="1338262" cy="184150"/>
          </a:xfrm>
          <a:prstGeom prst="rect">
            <a:avLst/>
          </a:prstGeom>
          <a:solidFill>
            <a:schemeClr val="bg1"/>
          </a:solidFill>
        </p:spPr>
        <p:txBody>
          <a:bodyPr wrap="none" tIns="0" bIns="0">
            <a:spAutoFit/>
          </a:bodyPr>
          <a:lstStyle/>
          <a:p>
            <a:pPr>
              <a:defRPr/>
            </a:pPr>
            <a:r>
              <a:rPr lang="ja-JP" altLang="en-US" sz="1200" dirty="0">
                <a:latin typeface="+mn-ea"/>
                <a:ea typeface="+mn-ea"/>
              </a:rPr>
              <a:t>ＨＤＬ（</a:t>
            </a:r>
            <a:r>
              <a:rPr lang="en-US" altLang="ja-JP" sz="1200" dirty="0">
                <a:latin typeface="+mn-ea"/>
                <a:ea typeface="+mn-ea"/>
              </a:rPr>
              <a:t>mg/dl</a:t>
            </a:r>
            <a:r>
              <a:rPr lang="ja-JP" altLang="en-US" sz="1200" dirty="0">
                <a:latin typeface="+mn-ea"/>
                <a:ea typeface="+mn-ea"/>
              </a:rPr>
              <a:t>）</a:t>
            </a:r>
          </a:p>
        </p:txBody>
      </p:sp>
      <p:sp>
        <p:nvSpPr>
          <p:cNvPr id="35862" name="テキスト ボックス 1">
            <a:extLst>
              <a:ext uri="{FF2B5EF4-FFF2-40B4-BE49-F238E27FC236}">
                <a16:creationId xmlns:a16="http://schemas.microsoft.com/office/drawing/2014/main" id="{618DF395-F125-492F-AE7B-E598201E327F}"/>
              </a:ext>
            </a:extLst>
          </p:cNvPr>
          <p:cNvSpPr txBox="1">
            <a:spLocks noChangeArrowheads="1"/>
          </p:cNvSpPr>
          <p:nvPr/>
        </p:nvSpPr>
        <p:spPr bwMode="auto">
          <a:xfrm>
            <a:off x="6156325" y="6464300"/>
            <a:ext cx="13843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週平均の野菜摂取量</a:t>
            </a:r>
          </a:p>
        </p:txBody>
      </p:sp>
      <p:pic>
        <p:nvPicPr>
          <p:cNvPr id="35863" name="オーディオ 3">
            <a:hlinkClick r:id="" action="ppaction://media"/>
            <a:extLst>
              <a:ext uri="{FF2B5EF4-FFF2-40B4-BE49-F238E27FC236}">
                <a16:creationId xmlns:a16="http://schemas.microsoft.com/office/drawing/2014/main" id="{E89CD01F-B043-4073-90A8-6FC2B3CC4F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オーディオ 10">
            <a:hlinkClick r:id="" action="ppaction://media"/>
            <a:extLst>
              <a:ext uri="{FF2B5EF4-FFF2-40B4-BE49-F238E27FC236}">
                <a16:creationId xmlns:a16="http://schemas.microsoft.com/office/drawing/2014/main" id="{F9CE91E8-993E-4915-AF36-F9729B1FCD9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23300" y="6337300"/>
            <a:ext cx="304800" cy="304800"/>
          </a:xfrm>
          <a:prstGeom prst="rect">
            <a:avLst/>
          </a:prstGeom>
        </p:spPr>
      </p:pic>
    </p:spTree>
  </p:cSld>
  <p:clrMapOvr>
    <a:masterClrMapping/>
  </p:clrMapOvr>
  <p:transition spd="slow" advTm="5701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85ECD100-37CA-46A4-BDD6-2DC769B8D388}"/>
              </a:ext>
            </a:extLst>
          </p:cNvPr>
          <p:cNvSpPr>
            <a:spLocks noGrp="1" noChangeArrowheads="1"/>
          </p:cNvSpPr>
          <p:nvPr>
            <p:ph type="title"/>
          </p:nvPr>
        </p:nvSpPr>
        <p:spPr/>
        <p:txBody>
          <a:bodyPr/>
          <a:lstStyle/>
          <a:p>
            <a:pPr algn="ctr" defTabSz="909361" eaLnBrk="1" hangingPunct="1">
              <a:defRPr/>
            </a:pPr>
            <a:r>
              <a:rPr lang="ja-JP" altLang="en-US" sz="1975" dirty="0">
                <a:latin typeface="HG丸ｺﾞｼｯｸM-PRO" panose="020F0600000000000000" pitchFamily="50" charset="-128"/>
                <a:ea typeface="HG丸ｺﾞｼｯｸM-PRO" panose="020F0600000000000000" pitchFamily="50" charset="-128"/>
              </a:rPr>
              <a:t>ご紹介技術 </a:t>
            </a:r>
          </a:p>
        </p:txBody>
      </p:sp>
      <p:sp>
        <p:nvSpPr>
          <p:cNvPr id="2" name="Text Box 3">
            <a:extLst>
              <a:ext uri="{FF2B5EF4-FFF2-40B4-BE49-F238E27FC236}">
                <a16:creationId xmlns:a16="http://schemas.microsoft.com/office/drawing/2014/main" id="{A6651D76-7737-4F13-B774-A1BC57392988}"/>
              </a:ext>
            </a:extLst>
          </p:cNvPr>
          <p:cNvSpPr txBox="1">
            <a:spLocks noChangeArrowheads="1"/>
          </p:cNvSpPr>
          <p:nvPr/>
        </p:nvSpPr>
        <p:spPr bwMode="auto">
          <a:xfrm>
            <a:off x="728663" y="1700213"/>
            <a:ext cx="81645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5000"/>
              </a:lnSpc>
            </a:pPr>
            <a:r>
              <a:rPr lang="ja-JP" altLang="en-US" sz="2200">
                <a:latin typeface="HG丸ｺﾞｼｯｸM-PRO" panose="020F0600000000000000" pitchFamily="50" charset="-128"/>
                <a:ea typeface="HG丸ｺﾞｼｯｸM-PRO" panose="020F0600000000000000" pitchFamily="50" charset="-128"/>
              </a:rPr>
              <a:t>１　非常用電源として機能する小型蓄電池内蔵コンセント</a:t>
            </a:r>
          </a:p>
          <a:p>
            <a:pPr eaLnBrk="1" hangingPunct="1">
              <a:lnSpc>
                <a:spcPct val="155000"/>
              </a:lnSpc>
            </a:pPr>
            <a:r>
              <a:rPr lang="ja-JP" altLang="en-US" sz="2200">
                <a:latin typeface="HG丸ｺﾞｼｯｸM-PRO" panose="020F0600000000000000" pitchFamily="50" charset="-128"/>
                <a:ea typeface="HG丸ｺﾞｼｯｸM-PRO" panose="020F0600000000000000" pitchFamily="50" charset="-128"/>
              </a:rPr>
              <a:t>２　電池監視制御ユニット（ＢＭＣＰＵ）</a:t>
            </a:r>
          </a:p>
          <a:p>
            <a:pPr eaLnBrk="1" hangingPunct="1">
              <a:lnSpc>
                <a:spcPct val="155000"/>
              </a:lnSpc>
            </a:pPr>
            <a:r>
              <a:rPr lang="ja-JP" altLang="en-US" sz="2200">
                <a:latin typeface="HG丸ｺﾞｼｯｸM-PRO" panose="020F0600000000000000" pitchFamily="50" charset="-128"/>
                <a:ea typeface="HG丸ｺﾞｼｯｸM-PRO" panose="020F0600000000000000" pitchFamily="50" charset="-128"/>
              </a:rPr>
              <a:t>３　木材チップ及び石炭灰を利用した法面など向けの被覆材料</a:t>
            </a:r>
          </a:p>
          <a:p>
            <a:pPr eaLnBrk="1" hangingPunct="1">
              <a:lnSpc>
                <a:spcPct val="155000"/>
              </a:lnSpc>
            </a:pPr>
            <a:r>
              <a:rPr lang="ja-JP" altLang="en-US" sz="2200">
                <a:latin typeface="HG丸ｺﾞｼｯｸM-PRO" panose="020F0600000000000000" pitchFamily="50" charset="-128"/>
                <a:ea typeface="HG丸ｺﾞｼｯｸM-PRO" panose="020F0600000000000000" pitchFamily="50" charset="-128"/>
              </a:rPr>
              <a:t>４　ＩＨクッキングヒーターを利用した冷却調理器</a:t>
            </a:r>
            <a:endParaRPr lang="en-US" altLang="ja-JP" sz="2200">
              <a:latin typeface="HG丸ｺﾞｼｯｸM-PRO" panose="020F0600000000000000" pitchFamily="50" charset="-128"/>
              <a:ea typeface="HG丸ｺﾞｼｯｸM-PRO" panose="020F0600000000000000" pitchFamily="50" charset="-128"/>
            </a:endParaRPr>
          </a:p>
          <a:p>
            <a:pPr eaLnBrk="1" hangingPunct="1">
              <a:lnSpc>
                <a:spcPct val="155000"/>
              </a:lnSpc>
            </a:pPr>
            <a:r>
              <a:rPr lang="ja-JP" altLang="en-US" sz="2200">
                <a:latin typeface="HG丸ｺﾞｼｯｸM-PRO" panose="020F0600000000000000" pitchFamily="50" charset="-128"/>
                <a:ea typeface="HG丸ｺﾞｼｯｸM-PRO" panose="020F0600000000000000" pitchFamily="50" charset="-128"/>
              </a:rPr>
              <a:t>５　火傷の恐れが少ないアイロン（本体が発熱しない）</a:t>
            </a:r>
            <a:endParaRPr lang="en-US" altLang="ja-JP" sz="2200">
              <a:latin typeface="HG丸ｺﾞｼｯｸM-PRO" panose="020F0600000000000000" pitchFamily="50" charset="-128"/>
              <a:ea typeface="HG丸ｺﾞｼｯｸM-PRO" panose="020F0600000000000000" pitchFamily="50" charset="-128"/>
            </a:endParaRPr>
          </a:p>
          <a:p>
            <a:pPr eaLnBrk="1" hangingPunct="1">
              <a:lnSpc>
                <a:spcPct val="155000"/>
              </a:lnSpc>
            </a:pPr>
            <a:r>
              <a:rPr lang="ja-JP" altLang="en-US" sz="2400">
                <a:latin typeface="HG丸ｺﾞｼｯｸM-PRO" panose="020F0600000000000000" pitchFamily="50" charset="-128"/>
                <a:ea typeface="HG丸ｺﾞｼｯｸM-PRO" panose="020F0600000000000000" pitchFamily="50" charset="-128"/>
              </a:rPr>
              <a:t>６　居住者の健康状態を推定する方法</a:t>
            </a:r>
            <a:endParaRPr lang="ja-JP" altLang="en-US" sz="2200">
              <a:latin typeface="HG丸ｺﾞｼｯｸM-PRO" panose="020F0600000000000000" pitchFamily="50" charset="-128"/>
              <a:ea typeface="HG丸ｺﾞｼｯｸM-PRO" panose="020F0600000000000000" pitchFamily="50" charset="-128"/>
            </a:endParaRPr>
          </a:p>
          <a:p>
            <a:pPr eaLnBrk="1" hangingPunct="1">
              <a:lnSpc>
                <a:spcPct val="155000"/>
              </a:lnSpc>
            </a:pPr>
            <a:endParaRPr lang="en-US" altLang="ja-JP" sz="2200" b="1">
              <a:latin typeface="Arial" panose="020B0604020202020204" pitchFamily="34" charset="0"/>
            </a:endParaRPr>
          </a:p>
        </p:txBody>
      </p:sp>
      <p:pic>
        <p:nvPicPr>
          <p:cNvPr id="7172" name="オーディオ 2">
            <a:hlinkClick r:id="" action="ppaction://media"/>
            <a:extLst>
              <a:ext uri="{FF2B5EF4-FFF2-40B4-BE49-F238E27FC236}">
                <a16:creationId xmlns:a16="http://schemas.microsoft.com/office/drawing/2014/main" id="{84495AA9-454E-4A36-9E54-B56459982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BB96D1BC-175E-4F05-BA49-527348C473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cSld>
  <p:clrMapOvr>
    <a:masterClrMapping/>
  </p:clrMapOvr>
  <p:transition spd="slow" advTm="673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a:extLst>
              <a:ext uri="{FF2B5EF4-FFF2-40B4-BE49-F238E27FC236}">
                <a16:creationId xmlns:a16="http://schemas.microsoft.com/office/drawing/2014/main" id="{78E60F78-677F-4DA2-A859-09B13668B16E}"/>
              </a:ext>
            </a:extLst>
          </p:cNvPr>
          <p:cNvSpPr>
            <a:spLocks noGrp="1" noChangeArrowheads="1"/>
          </p:cNvSpPr>
          <p:nvPr>
            <p:ph type="title"/>
          </p:nvPr>
        </p:nvSpPr>
        <p:spPr>
          <a:xfrm>
            <a:off x="9525" y="101600"/>
            <a:ext cx="8231188" cy="360363"/>
          </a:xfrm>
        </p:spPr>
        <p:txBody>
          <a:bodyPr/>
          <a:lstStyle/>
          <a:p>
            <a:pPr defTabSz="909361" eaLnBrk="1" hangingPunct="1">
              <a:defRPr/>
            </a:pPr>
            <a:r>
              <a:rPr lang="ja-JP" altLang="en-US" sz="1975" dirty="0">
                <a:latin typeface="HG丸ｺﾞｼｯｸM-PRO" panose="020F0600000000000000" pitchFamily="50" charset="-128"/>
                <a:ea typeface="HG丸ｺﾞｼｯｸM-PRO" panose="020F0600000000000000" pitchFamily="50" charset="-128"/>
              </a:rPr>
              <a:t>１　非常用電源として機能する小型蓄電池内蔵コンセント </a:t>
            </a:r>
          </a:p>
        </p:txBody>
      </p:sp>
      <p:pic>
        <p:nvPicPr>
          <p:cNvPr id="2" name="Picture 76" descr="DSCF1761">
            <a:extLst>
              <a:ext uri="{FF2B5EF4-FFF2-40B4-BE49-F238E27FC236}">
                <a16:creationId xmlns:a16="http://schemas.microsoft.com/office/drawing/2014/main" id="{46E49519-7BD8-4187-9D03-09D822BDB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65" t="7668" r="17722"/>
          <a:stretch>
            <a:fillRect/>
          </a:stretch>
        </p:blipFill>
        <p:spPr bwMode="auto">
          <a:xfrm>
            <a:off x="3840163" y="5095875"/>
            <a:ext cx="741362"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a:extLst>
              <a:ext uri="{FF2B5EF4-FFF2-40B4-BE49-F238E27FC236}">
                <a16:creationId xmlns:a16="http://schemas.microsoft.com/office/drawing/2014/main" id="{DDFE2DD9-B80C-463C-8594-24D76D85DD40}"/>
              </a:ext>
            </a:extLst>
          </p:cNvPr>
          <p:cNvSpPr txBox="1">
            <a:spLocks noChangeArrowheads="1"/>
          </p:cNvSpPr>
          <p:nvPr/>
        </p:nvSpPr>
        <p:spPr bwMode="auto">
          <a:xfrm>
            <a:off x="2297113" y="2044700"/>
            <a:ext cx="9334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200">
                <a:latin typeface="Century" panose="02040604050505020304" pitchFamily="18" charset="0"/>
              </a:rPr>
              <a:t>内部構造</a:t>
            </a:r>
            <a:endParaRPr lang="ja-JP" altLang="en-US" sz="1200" b="1">
              <a:latin typeface="Times New Roman" panose="02020603050405020304" pitchFamily="18" charset="0"/>
            </a:endParaRPr>
          </a:p>
        </p:txBody>
      </p:sp>
      <p:sp>
        <p:nvSpPr>
          <p:cNvPr id="9221" name="Text Box 5">
            <a:extLst>
              <a:ext uri="{FF2B5EF4-FFF2-40B4-BE49-F238E27FC236}">
                <a16:creationId xmlns:a16="http://schemas.microsoft.com/office/drawing/2014/main" id="{936C650F-BC31-420D-B137-7D3A2DFDBFEB}"/>
              </a:ext>
            </a:extLst>
          </p:cNvPr>
          <p:cNvSpPr txBox="1">
            <a:spLocks noChangeArrowheads="1"/>
          </p:cNvSpPr>
          <p:nvPr/>
        </p:nvSpPr>
        <p:spPr bwMode="auto">
          <a:xfrm>
            <a:off x="468313" y="635000"/>
            <a:ext cx="83280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家庭内コンセント内部に設置した蓄電池が、停電時に各電池を自動で連係し、</a:t>
            </a:r>
          </a:p>
          <a:p>
            <a:pPr algn="just"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　仮想的に大型電池を形成し、重要度の高いコンセントに優先的に供給する</a:t>
            </a:r>
          </a:p>
          <a:p>
            <a:pPr algn="just"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　システム</a:t>
            </a:r>
          </a:p>
        </p:txBody>
      </p:sp>
      <p:pic>
        <p:nvPicPr>
          <p:cNvPr id="9222" name="Picture 6">
            <a:extLst>
              <a:ext uri="{FF2B5EF4-FFF2-40B4-BE49-F238E27FC236}">
                <a16:creationId xmlns:a16="http://schemas.microsoft.com/office/drawing/2014/main" id="{717D0D4F-FEFE-48BC-918C-DE3A353168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227263"/>
            <a:ext cx="45847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AutoShape 7">
            <a:extLst>
              <a:ext uri="{FF2B5EF4-FFF2-40B4-BE49-F238E27FC236}">
                <a16:creationId xmlns:a16="http://schemas.microsoft.com/office/drawing/2014/main" id="{69CAAAF0-538E-4E38-9565-02E63D7C9194}"/>
              </a:ext>
            </a:extLst>
          </p:cNvPr>
          <p:cNvSpPr>
            <a:spLocks noChangeArrowheads="1"/>
          </p:cNvSpPr>
          <p:nvPr/>
        </p:nvSpPr>
        <p:spPr bwMode="auto">
          <a:xfrm rot="16200000" flipH="1">
            <a:off x="2466975" y="2001838"/>
            <a:ext cx="414337" cy="115093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9525">
            <a:solidFill>
              <a:srgbClr val="000000"/>
            </a:solidFill>
            <a:miter lim="800000"/>
            <a:headEnd/>
            <a:tailEnd/>
          </a:ln>
        </p:spPr>
        <p:txBody>
          <a:bodyPr lIns="74295" tIns="8890" rIns="74295" bIns="8890"/>
          <a:lstStyle/>
          <a:p>
            <a:endParaRPr lang="ja-JP" altLang="en-US"/>
          </a:p>
        </p:txBody>
      </p:sp>
      <p:sp>
        <p:nvSpPr>
          <p:cNvPr id="9224" name="Text Box 8">
            <a:extLst>
              <a:ext uri="{FF2B5EF4-FFF2-40B4-BE49-F238E27FC236}">
                <a16:creationId xmlns:a16="http://schemas.microsoft.com/office/drawing/2014/main" id="{21255D31-EA35-483B-8F5D-611C2AF2C4AE}"/>
              </a:ext>
            </a:extLst>
          </p:cNvPr>
          <p:cNvSpPr txBox="1">
            <a:spLocks noChangeArrowheads="1"/>
          </p:cNvSpPr>
          <p:nvPr/>
        </p:nvSpPr>
        <p:spPr bwMode="auto">
          <a:xfrm>
            <a:off x="3563938" y="2632075"/>
            <a:ext cx="12271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200">
                <a:latin typeface="Century" panose="02040604050505020304" pitchFamily="18" charset="0"/>
              </a:rPr>
              <a:t>コンセント</a:t>
            </a:r>
            <a:endParaRPr lang="ja-JP" altLang="en-US" sz="1200" b="1">
              <a:latin typeface="Times New Roman" panose="02020603050405020304" pitchFamily="18" charset="0"/>
            </a:endParaRPr>
          </a:p>
        </p:txBody>
      </p:sp>
      <p:pic>
        <p:nvPicPr>
          <p:cNvPr id="9225" name="Picture 76" descr="DSCF1761">
            <a:extLst>
              <a:ext uri="{FF2B5EF4-FFF2-40B4-BE49-F238E27FC236}">
                <a16:creationId xmlns:a16="http://schemas.microsoft.com/office/drawing/2014/main" id="{D31978F0-819E-4091-BA8E-FF4BEA1BB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65" t="7668" r="17722"/>
          <a:stretch>
            <a:fillRect/>
          </a:stretch>
        </p:blipFill>
        <p:spPr bwMode="auto">
          <a:xfrm>
            <a:off x="3371850" y="1384300"/>
            <a:ext cx="12096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Rectangle 10">
            <a:extLst>
              <a:ext uri="{FF2B5EF4-FFF2-40B4-BE49-F238E27FC236}">
                <a16:creationId xmlns:a16="http://schemas.microsoft.com/office/drawing/2014/main" id="{BC282572-6441-457D-BA95-7F7987817C26}"/>
              </a:ext>
            </a:extLst>
          </p:cNvPr>
          <p:cNvSpPr>
            <a:spLocks noChangeArrowheads="1"/>
          </p:cNvSpPr>
          <p:nvPr/>
        </p:nvSpPr>
        <p:spPr bwMode="auto">
          <a:xfrm>
            <a:off x="2273300" y="4706938"/>
            <a:ext cx="492125" cy="258762"/>
          </a:xfrm>
          <a:prstGeom prst="rect">
            <a:avLst/>
          </a:prstGeom>
          <a:solidFill>
            <a:srgbClr val="FFFFFF"/>
          </a:solidFill>
          <a:ln w="9525">
            <a:solidFill>
              <a:schemeClr val="bg1"/>
            </a:solidFill>
            <a:miter lim="800000"/>
            <a:headEnd/>
            <a:tailEnd/>
          </a:ln>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27" name="AutoShape 11">
            <a:extLst>
              <a:ext uri="{FF2B5EF4-FFF2-40B4-BE49-F238E27FC236}">
                <a16:creationId xmlns:a16="http://schemas.microsoft.com/office/drawing/2014/main" id="{EBC95CA0-BA0F-4825-8CBE-724DA9990424}"/>
              </a:ext>
            </a:extLst>
          </p:cNvPr>
          <p:cNvSpPr>
            <a:spLocks noChangeArrowheads="1"/>
          </p:cNvSpPr>
          <p:nvPr/>
        </p:nvSpPr>
        <p:spPr bwMode="auto">
          <a:xfrm>
            <a:off x="1522413" y="4230688"/>
            <a:ext cx="938212" cy="598487"/>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28" name="Text Box 12">
            <a:extLst>
              <a:ext uri="{FF2B5EF4-FFF2-40B4-BE49-F238E27FC236}">
                <a16:creationId xmlns:a16="http://schemas.microsoft.com/office/drawing/2014/main" id="{ADB1CE31-B2D3-4205-8ABE-D111A730B00C}"/>
              </a:ext>
            </a:extLst>
          </p:cNvPr>
          <p:cNvSpPr txBox="1">
            <a:spLocks noChangeArrowheads="1"/>
          </p:cNvSpPr>
          <p:nvPr/>
        </p:nvSpPr>
        <p:spPr bwMode="auto">
          <a:xfrm>
            <a:off x="1508125" y="4327525"/>
            <a:ext cx="9413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100"/>
              <a:t>制御回路用</a:t>
            </a:r>
          </a:p>
          <a:p>
            <a:pPr algn="ctr" eaLnBrk="1" hangingPunct="1">
              <a:lnSpc>
                <a:spcPct val="100000"/>
              </a:lnSpc>
            </a:pPr>
            <a:r>
              <a:rPr lang="ja-JP" altLang="en-US" sz="1100"/>
              <a:t>電源回路</a:t>
            </a:r>
            <a:endParaRPr lang="ja-JP" altLang="en-US" sz="1100" b="1">
              <a:latin typeface="Times New Roman" panose="02020603050405020304" pitchFamily="18" charset="0"/>
              <a:ea typeface="HG丸ｺﾞｼｯｸM-PRO" panose="020F0600000000000000" pitchFamily="50" charset="-128"/>
            </a:endParaRPr>
          </a:p>
        </p:txBody>
      </p:sp>
      <p:sp>
        <p:nvSpPr>
          <p:cNvPr id="9229" name="Text Box 13">
            <a:extLst>
              <a:ext uri="{FF2B5EF4-FFF2-40B4-BE49-F238E27FC236}">
                <a16:creationId xmlns:a16="http://schemas.microsoft.com/office/drawing/2014/main" id="{6F6C9138-0BEE-4619-A48B-1840D3B0B19C}"/>
              </a:ext>
            </a:extLst>
          </p:cNvPr>
          <p:cNvSpPr txBox="1">
            <a:spLocks noChangeArrowheads="1"/>
          </p:cNvSpPr>
          <p:nvPr/>
        </p:nvSpPr>
        <p:spPr bwMode="auto">
          <a:xfrm>
            <a:off x="2124075" y="4986338"/>
            <a:ext cx="77311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100"/>
              <a:t>制御信号</a:t>
            </a:r>
            <a:endParaRPr lang="ja-JP" altLang="en-US" sz="1100" b="1">
              <a:latin typeface="Times New Roman" panose="02020603050405020304" pitchFamily="18" charset="0"/>
            </a:endParaRPr>
          </a:p>
        </p:txBody>
      </p:sp>
      <p:sp>
        <p:nvSpPr>
          <p:cNvPr id="9230" name="Line 14">
            <a:extLst>
              <a:ext uri="{FF2B5EF4-FFF2-40B4-BE49-F238E27FC236}">
                <a16:creationId xmlns:a16="http://schemas.microsoft.com/office/drawing/2014/main" id="{FB17FE66-45DD-423E-A17D-7D87889C10B3}"/>
              </a:ext>
            </a:extLst>
          </p:cNvPr>
          <p:cNvSpPr>
            <a:spLocks noChangeShapeType="1"/>
          </p:cNvSpPr>
          <p:nvPr/>
        </p:nvSpPr>
        <p:spPr bwMode="auto">
          <a:xfrm flipV="1">
            <a:off x="1789113" y="2979738"/>
            <a:ext cx="0" cy="1301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9231" name="Line 15">
            <a:extLst>
              <a:ext uri="{FF2B5EF4-FFF2-40B4-BE49-F238E27FC236}">
                <a16:creationId xmlns:a16="http://schemas.microsoft.com/office/drawing/2014/main" id="{13B3C209-5B26-4062-9940-730E97AA5780}"/>
              </a:ext>
            </a:extLst>
          </p:cNvPr>
          <p:cNvSpPr>
            <a:spLocks noChangeShapeType="1"/>
          </p:cNvSpPr>
          <p:nvPr/>
        </p:nvSpPr>
        <p:spPr bwMode="auto">
          <a:xfrm>
            <a:off x="1881188" y="5743575"/>
            <a:ext cx="0" cy="128588"/>
          </a:xfrm>
          <a:prstGeom prst="line">
            <a:avLst/>
          </a:prstGeom>
          <a:noFill/>
          <a:ln w="9525" cap="rnd">
            <a:solidFill>
              <a:srgbClr val="000000"/>
            </a:solidFill>
            <a:prstDash val="sysDot"/>
            <a:round/>
            <a:headEnd type="triangle" w="med" len="me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9232" name="Line 16">
            <a:extLst>
              <a:ext uri="{FF2B5EF4-FFF2-40B4-BE49-F238E27FC236}">
                <a16:creationId xmlns:a16="http://schemas.microsoft.com/office/drawing/2014/main" id="{27FF9131-AB73-4EEC-9EF9-14D845C58C35}"/>
              </a:ext>
            </a:extLst>
          </p:cNvPr>
          <p:cNvSpPr>
            <a:spLocks noChangeShapeType="1"/>
          </p:cNvSpPr>
          <p:nvPr/>
        </p:nvSpPr>
        <p:spPr bwMode="auto">
          <a:xfrm>
            <a:off x="1881188" y="5872163"/>
            <a:ext cx="890587" cy="793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9233" name="Text Box 17">
            <a:extLst>
              <a:ext uri="{FF2B5EF4-FFF2-40B4-BE49-F238E27FC236}">
                <a16:creationId xmlns:a16="http://schemas.microsoft.com/office/drawing/2014/main" id="{70A0BC56-280E-43E8-8B34-8821D09A2EBD}"/>
              </a:ext>
            </a:extLst>
          </p:cNvPr>
          <p:cNvSpPr txBox="1">
            <a:spLocks noChangeArrowheads="1"/>
          </p:cNvSpPr>
          <p:nvPr/>
        </p:nvSpPr>
        <p:spPr bwMode="auto">
          <a:xfrm>
            <a:off x="2063750" y="5689600"/>
            <a:ext cx="80645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100"/>
              <a:t>残量確認</a:t>
            </a:r>
            <a:endParaRPr lang="ja-JP" altLang="en-US" sz="1100" b="1">
              <a:latin typeface="Times New Roman" panose="02020603050405020304" pitchFamily="18" charset="0"/>
            </a:endParaRPr>
          </a:p>
        </p:txBody>
      </p:sp>
      <p:sp>
        <p:nvSpPr>
          <p:cNvPr id="9234" name="Rectangle 18">
            <a:extLst>
              <a:ext uri="{FF2B5EF4-FFF2-40B4-BE49-F238E27FC236}">
                <a16:creationId xmlns:a16="http://schemas.microsoft.com/office/drawing/2014/main" id="{23768E89-2D9E-4FD2-B5EA-D5389B645873}"/>
              </a:ext>
            </a:extLst>
          </p:cNvPr>
          <p:cNvSpPr>
            <a:spLocks noChangeArrowheads="1"/>
          </p:cNvSpPr>
          <p:nvPr/>
        </p:nvSpPr>
        <p:spPr bwMode="auto">
          <a:xfrm>
            <a:off x="5170488" y="3511550"/>
            <a:ext cx="3527425" cy="2470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pic>
        <p:nvPicPr>
          <p:cNvPr id="9235" name="Picture 76" descr="DSCF1761">
            <a:extLst>
              <a:ext uri="{FF2B5EF4-FFF2-40B4-BE49-F238E27FC236}">
                <a16:creationId xmlns:a16="http://schemas.microsoft.com/office/drawing/2014/main" id="{7E6F4517-B9D3-489F-97DA-D185D58D3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65" t="7668" r="17722"/>
          <a:stretch>
            <a:fillRect/>
          </a:stretch>
        </p:blipFill>
        <p:spPr bwMode="auto">
          <a:xfrm>
            <a:off x="5646738" y="4908550"/>
            <a:ext cx="741362"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76" descr="DSCF1761">
            <a:extLst>
              <a:ext uri="{FF2B5EF4-FFF2-40B4-BE49-F238E27FC236}">
                <a16:creationId xmlns:a16="http://schemas.microsoft.com/office/drawing/2014/main" id="{A9F0E613-6568-463C-B442-048B91726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65" t="7668" r="17722"/>
          <a:stretch>
            <a:fillRect/>
          </a:stretch>
        </p:blipFill>
        <p:spPr bwMode="auto">
          <a:xfrm>
            <a:off x="7251700" y="4910138"/>
            <a:ext cx="7413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76" descr="DSCF1761">
            <a:extLst>
              <a:ext uri="{FF2B5EF4-FFF2-40B4-BE49-F238E27FC236}">
                <a16:creationId xmlns:a16="http://schemas.microsoft.com/office/drawing/2014/main" id="{471BF1C5-D2F8-4162-ABE5-D2A161791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65" t="7668" r="17722"/>
          <a:stretch>
            <a:fillRect/>
          </a:stretch>
        </p:blipFill>
        <p:spPr bwMode="auto">
          <a:xfrm>
            <a:off x="7251700" y="3924300"/>
            <a:ext cx="741363"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76" descr="DSCF1761">
            <a:extLst>
              <a:ext uri="{FF2B5EF4-FFF2-40B4-BE49-F238E27FC236}">
                <a16:creationId xmlns:a16="http://schemas.microsoft.com/office/drawing/2014/main" id="{A8DA8A5F-7524-42CF-8CA0-6F8B00956D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65" t="7668" r="17722"/>
          <a:stretch>
            <a:fillRect/>
          </a:stretch>
        </p:blipFill>
        <p:spPr bwMode="auto">
          <a:xfrm>
            <a:off x="5646738" y="3924300"/>
            <a:ext cx="741362"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9" name="Text Box 23">
            <a:extLst>
              <a:ext uri="{FF2B5EF4-FFF2-40B4-BE49-F238E27FC236}">
                <a16:creationId xmlns:a16="http://schemas.microsoft.com/office/drawing/2014/main" id="{224811E1-F955-47FC-A8AB-50C69F8BB1ED}"/>
              </a:ext>
            </a:extLst>
          </p:cNvPr>
          <p:cNvSpPr txBox="1">
            <a:spLocks noChangeArrowheads="1"/>
          </p:cNvSpPr>
          <p:nvPr/>
        </p:nvSpPr>
        <p:spPr bwMode="auto">
          <a:xfrm>
            <a:off x="5478463" y="3714750"/>
            <a:ext cx="11652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200">
                <a:solidFill>
                  <a:srgbClr val="FF0000"/>
                </a:solidFill>
                <a:latin typeface="Century" panose="02040604050505020304" pitchFamily="18" charset="0"/>
                <a:ea typeface="ＭＳ 明朝" panose="02020609040205080304" pitchFamily="17" charset="-128"/>
              </a:rPr>
              <a:t>電源重要度</a:t>
            </a:r>
            <a:r>
              <a:rPr lang="en-US" altLang="ja-JP" sz="1200">
                <a:solidFill>
                  <a:srgbClr val="FF0000"/>
                </a:solidFill>
                <a:latin typeface="Century" panose="02040604050505020304" pitchFamily="18" charset="0"/>
                <a:ea typeface="ＭＳ 明朝" panose="02020609040205080304" pitchFamily="17" charset="-128"/>
              </a:rPr>
              <a:t>[</a:t>
            </a:r>
            <a:r>
              <a:rPr lang="ja-JP" altLang="en-US" sz="1200">
                <a:solidFill>
                  <a:srgbClr val="FF0000"/>
                </a:solidFill>
                <a:latin typeface="Century" panose="02040604050505020304" pitchFamily="18" charset="0"/>
                <a:ea typeface="ＭＳ 明朝" panose="02020609040205080304" pitchFamily="17" charset="-128"/>
              </a:rPr>
              <a:t>高</a:t>
            </a:r>
            <a:r>
              <a:rPr lang="en-US" altLang="ja-JP" sz="1200">
                <a:solidFill>
                  <a:srgbClr val="FF0000"/>
                </a:solidFill>
                <a:latin typeface="Century" panose="02040604050505020304" pitchFamily="18" charset="0"/>
                <a:ea typeface="ＭＳ 明朝" panose="02020609040205080304" pitchFamily="17" charset="-128"/>
              </a:rPr>
              <a:t>]</a:t>
            </a:r>
            <a:endParaRPr lang="en-US" altLang="ja-JP" sz="1200" b="1">
              <a:solidFill>
                <a:srgbClr val="FF0000"/>
              </a:solidFill>
              <a:latin typeface="Times New Roman" panose="02020603050405020304" pitchFamily="18" charset="0"/>
              <a:ea typeface="HG丸ｺﾞｼｯｸM-PRO" panose="020F0600000000000000" pitchFamily="50" charset="-128"/>
            </a:endParaRPr>
          </a:p>
        </p:txBody>
      </p:sp>
      <p:sp>
        <p:nvSpPr>
          <p:cNvPr id="9240" name="Text Box 24">
            <a:extLst>
              <a:ext uri="{FF2B5EF4-FFF2-40B4-BE49-F238E27FC236}">
                <a16:creationId xmlns:a16="http://schemas.microsoft.com/office/drawing/2014/main" id="{BAF95CE2-E48B-4D87-9356-EA1B732E76DF}"/>
              </a:ext>
            </a:extLst>
          </p:cNvPr>
          <p:cNvSpPr txBox="1">
            <a:spLocks noChangeArrowheads="1"/>
          </p:cNvSpPr>
          <p:nvPr/>
        </p:nvSpPr>
        <p:spPr bwMode="auto">
          <a:xfrm>
            <a:off x="7429500" y="3719513"/>
            <a:ext cx="4032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200">
                <a:latin typeface="Century" panose="02040604050505020304" pitchFamily="18" charset="0"/>
                <a:ea typeface="ＭＳ 明朝" panose="02020609040205080304" pitchFamily="17" charset="-128"/>
              </a:rPr>
              <a:t>[</a:t>
            </a:r>
            <a:r>
              <a:rPr lang="ja-JP" altLang="en-US" sz="1200">
                <a:latin typeface="Century" panose="02040604050505020304" pitchFamily="18" charset="0"/>
                <a:ea typeface="ＭＳ 明朝" panose="02020609040205080304" pitchFamily="17" charset="-128"/>
              </a:rPr>
              <a:t>低</a:t>
            </a:r>
            <a:r>
              <a:rPr lang="en-US" altLang="ja-JP" sz="1200">
                <a:latin typeface="Century" panose="02040604050505020304" pitchFamily="18" charset="0"/>
                <a:ea typeface="ＭＳ 明朝" panose="02020609040205080304" pitchFamily="17" charset="-128"/>
              </a:rPr>
              <a:t>]</a:t>
            </a:r>
            <a:endParaRPr lang="en-US" altLang="ja-JP" sz="1200" b="1">
              <a:latin typeface="Times New Roman" panose="02020603050405020304" pitchFamily="18" charset="0"/>
              <a:ea typeface="HG丸ｺﾞｼｯｸM-PRO" panose="020F0600000000000000" pitchFamily="50" charset="-128"/>
            </a:endParaRPr>
          </a:p>
        </p:txBody>
      </p:sp>
      <p:sp>
        <p:nvSpPr>
          <p:cNvPr id="9241" name="Text Box 25">
            <a:extLst>
              <a:ext uri="{FF2B5EF4-FFF2-40B4-BE49-F238E27FC236}">
                <a16:creationId xmlns:a16="http://schemas.microsoft.com/office/drawing/2014/main" id="{8B4A1369-2E3D-479B-B876-CCA31BDD28C9}"/>
              </a:ext>
            </a:extLst>
          </p:cNvPr>
          <p:cNvSpPr txBox="1">
            <a:spLocks noChangeArrowheads="1"/>
          </p:cNvSpPr>
          <p:nvPr/>
        </p:nvSpPr>
        <p:spPr bwMode="auto">
          <a:xfrm>
            <a:off x="5797550" y="5689600"/>
            <a:ext cx="4032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200">
                <a:latin typeface="Century" panose="02040604050505020304" pitchFamily="18" charset="0"/>
                <a:ea typeface="ＭＳ 明朝" panose="02020609040205080304" pitchFamily="17" charset="-128"/>
              </a:rPr>
              <a:t>[</a:t>
            </a:r>
            <a:r>
              <a:rPr lang="ja-JP" altLang="en-US" sz="1200">
                <a:latin typeface="Century" panose="02040604050505020304" pitchFamily="18" charset="0"/>
                <a:ea typeface="ＭＳ 明朝" panose="02020609040205080304" pitchFamily="17" charset="-128"/>
              </a:rPr>
              <a:t>低</a:t>
            </a:r>
            <a:r>
              <a:rPr lang="en-US" altLang="ja-JP" sz="1200">
                <a:latin typeface="Century" panose="02040604050505020304" pitchFamily="18" charset="0"/>
                <a:ea typeface="ＭＳ 明朝" panose="02020609040205080304" pitchFamily="17" charset="-128"/>
              </a:rPr>
              <a:t>]</a:t>
            </a:r>
            <a:endParaRPr lang="en-US" altLang="ja-JP" sz="1200" b="1">
              <a:latin typeface="Times New Roman" panose="02020603050405020304" pitchFamily="18" charset="0"/>
              <a:ea typeface="HG丸ｺﾞｼｯｸM-PRO" panose="020F0600000000000000" pitchFamily="50" charset="-128"/>
            </a:endParaRPr>
          </a:p>
        </p:txBody>
      </p:sp>
      <p:sp>
        <p:nvSpPr>
          <p:cNvPr id="9242" name="Text Box 26">
            <a:extLst>
              <a:ext uri="{FF2B5EF4-FFF2-40B4-BE49-F238E27FC236}">
                <a16:creationId xmlns:a16="http://schemas.microsoft.com/office/drawing/2014/main" id="{EA546429-A651-4E35-909B-5BFAE299A649}"/>
              </a:ext>
            </a:extLst>
          </p:cNvPr>
          <p:cNvSpPr txBox="1">
            <a:spLocks noChangeArrowheads="1"/>
          </p:cNvSpPr>
          <p:nvPr/>
        </p:nvSpPr>
        <p:spPr bwMode="auto">
          <a:xfrm>
            <a:off x="7469188" y="5697538"/>
            <a:ext cx="4032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200">
                <a:latin typeface="Century" panose="02040604050505020304" pitchFamily="18" charset="0"/>
                <a:ea typeface="ＭＳ 明朝" panose="02020609040205080304" pitchFamily="17" charset="-128"/>
              </a:rPr>
              <a:t>[</a:t>
            </a:r>
            <a:r>
              <a:rPr lang="ja-JP" altLang="en-US" sz="1200">
                <a:latin typeface="Century" panose="02040604050505020304" pitchFamily="18" charset="0"/>
                <a:ea typeface="ＭＳ 明朝" panose="02020609040205080304" pitchFamily="17" charset="-128"/>
              </a:rPr>
              <a:t>低</a:t>
            </a:r>
            <a:r>
              <a:rPr lang="en-US" altLang="ja-JP" sz="1200">
                <a:latin typeface="Century" panose="02040604050505020304" pitchFamily="18" charset="0"/>
                <a:ea typeface="ＭＳ 明朝" panose="02020609040205080304" pitchFamily="17" charset="-128"/>
              </a:rPr>
              <a:t>]</a:t>
            </a:r>
            <a:endParaRPr lang="en-US" altLang="ja-JP" sz="1200" b="1">
              <a:latin typeface="Times New Roman" panose="02020603050405020304" pitchFamily="18" charset="0"/>
              <a:ea typeface="HG丸ｺﾞｼｯｸM-PRO" panose="020F0600000000000000" pitchFamily="50" charset="-128"/>
            </a:endParaRPr>
          </a:p>
        </p:txBody>
      </p:sp>
      <p:cxnSp>
        <p:nvCxnSpPr>
          <p:cNvPr id="9243" name="AutoShape 27">
            <a:extLst>
              <a:ext uri="{FF2B5EF4-FFF2-40B4-BE49-F238E27FC236}">
                <a16:creationId xmlns:a16="http://schemas.microsoft.com/office/drawing/2014/main" id="{88EC1FE8-7B8B-4E96-AEEF-38832154A766}"/>
              </a:ext>
            </a:extLst>
          </p:cNvPr>
          <p:cNvCxnSpPr>
            <a:cxnSpLocks noChangeShapeType="1"/>
          </p:cNvCxnSpPr>
          <p:nvPr/>
        </p:nvCxnSpPr>
        <p:spPr bwMode="auto">
          <a:xfrm flipH="1" flipV="1">
            <a:off x="6489700" y="4713288"/>
            <a:ext cx="698500" cy="54451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244" name="AutoShape 28">
            <a:extLst>
              <a:ext uri="{FF2B5EF4-FFF2-40B4-BE49-F238E27FC236}">
                <a16:creationId xmlns:a16="http://schemas.microsoft.com/office/drawing/2014/main" id="{14A78C99-5D24-4331-ACAC-1C927E1C71CF}"/>
              </a:ext>
            </a:extLst>
          </p:cNvPr>
          <p:cNvCxnSpPr>
            <a:cxnSpLocks noChangeShapeType="1"/>
          </p:cNvCxnSpPr>
          <p:nvPr/>
        </p:nvCxnSpPr>
        <p:spPr bwMode="auto">
          <a:xfrm flipV="1">
            <a:off x="5942013" y="4570413"/>
            <a:ext cx="1587" cy="4921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245" name="AutoShape 9">
            <a:extLst>
              <a:ext uri="{FF2B5EF4-FFF2-40B4-BE49-F238E27FC236}">
                <a16:creationId xmlns:a16="http://schemas.microsoft.com/office/drawing/2014/main" id="{47EF0288-B2BB-4F3E-A160-EF075FE57F1B}"/>
              </a:ext>
            </a:extLst>
          </p:cNvPr>
          <p:cNvSpPr>
            <a:spLocks noChangeArrowheads="1"/>
          </p:cNvSpPr>
          <p:nvPr/>
        </p:nvSpPr>
        <p:spPr bwMode="auto">
          <a:xfrm>
            <a:off x="4975225" y="2928938"/>
            <a:ext cx="3917950" cy="581025"/>
          </a:xfrm>
          <a:prstGeom prst="triangle">
            <a:avLst>
              <a:gd name="adj" fmla="val 50000"/>
            </a:avLst>
          </a:prstGeom>
          <a:solidFill>
            <a:srgbClr val="FFFFFF"/>
          </a:solidFill>
          <a:ln w="9525">
            <a:solidFill>
              <a:srgbClr val="000000"/>
            </a:solidFill>
            <a:miter lim="800000"/>
            <a:headEnd/>
            <a:tailEnd/>
          </a:ln>
          <a:effectLst>
            <a:outerShdw dist="35921" dir="2700000" algn="ctr" rotWithShape="0">
              <a:srgbClr val="EEECE1"/>
            </a:outerShdw>
          </a:effectLst>
        </p:spPr>
        <p:txBody>
          <a:bodyPr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endParaRPr lang="ja-JP" altLang="ja-JP" sz="2800" b="1">
              <a:latin typeface="Times New Roman" panose="02020603050405020304" pitchFamily="18" charset="0"/>
              <a:ea typeface="HG丸ｺﾞｼｯｸM-PRO" panose="020F0600000000000000" pitchFamily="50" charset="-128"/>
            </a:endParaRPr>
          </a:p>
        </p:txBody>
      </p:sp>
      <p:sp>
        <p:nvSpPr>
          <p:cNvPr id="9246" name="Text Box 30">
            <a:extLst>
              <a:ext uri="{FF2B5EF4-FFF2-40B4-BE49-F238E27FC236}">
                <a16:creationId xmlns:a16="http://schemas.microsoft.com/office/drawing/2014/main" id="{78183ED3-3674-4DC5-B154-29D699877481}"/>
              </a:ext>
            </a:extLst>
          </p:cNvPr>
          <p:cNvSpPr txBox="1">
            <a:spLocks noChangeArrowheads="1"/>
          </p:cNvSpPr>
          <p:nvPr/>
        </p:nvSpPr>
        <p:spPr bwMode="auto">
          <a:xfrm>
            <a:off x="6335713" y="3084513"/>
            <a:ext cx="12144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2200">
                <a:latin typeface="Century" panose="02040604050505020304" pitchFamily="18" charset="0"/>
                <a:ea typeface="ＭＳ 明朝" panose="02020609040205080304" pitchFamily="17" charset="-128"/>
              </a:rPr>
              <a:t>住宅</a:t>
            </a:r>
            <a:endParaRPr lang="ja-JP" altLang="en-US" sz="2800" b="1">
              <a:latin typeface="Times New Roman" panose="02020603050405020304" pitchFamily="18" charset="0"/>
              <a:ea typeface="HG丸ｺﾞｼｯｸM-PRO" panose="020F0600000000000000" pitchFamily="50" charset="-128"/>
            </a:endParaRPr>
          </a:p>
        </p:txBody>
      </p:sp>
      <p:grpSp>
        <p:nvGrpSpPr>
          <p:cNvPr id="9247" name="Group 31">
            <a:extLst>
              <a:ext uri="{FF2B5EF4-FFF2-40B4-BE49-F238E27FC236}">
                <a16:creationId xmlns:a16="http://schemas.microsoft.com/office/drawing/2014/main" id="{33B9B10B-742E-4D70-A7B1-37A3571B2559}"/>
              </a:ext>
            </a:extLst>
          </p:cNvPr>
          <p:cNvGrpSpPr>
            <a:grpSpLocks/>
          </p:cNvGrpSpPr>
          <p:nvPr/>
        </p:nvGrpSpPr>
        <p:grpSpPr bwMode="auto">
          <a:xfrm>
            <a:off x="7970838" y="4419600"/>
            <a:ext cx="501650" cy="280988"/>
            <a:chOff x="4972" y="2915"/>
            <a:chExt cx="316" cy="177"/>
          </a:xfrm>
        </p:grpSpPr>
        <p:sp>
          <p:nvSpPr>
            <p:cNvPr id="9272" name="AutoShape 32">
              <a:extLst>
                <a:ext uri="{FF2B5EF4-FFF2-40B4-BE49-F238E27FC236}">
                  <a16:creationId xmlns:a16="http://schemas.microsoft.com/office/drawing/2014/main" id="{8C0767BE-8E17-47A7-B7B5-87ACCC196714}"/>
                </a:ext>
              </a:extLst>
            </p:cNvPr>
            <p:cNvSpPr>
              <a:spLocks noChangeArrowheads="1"/>
            </p:cNvSpPr>
            <p:nvPr/>
          </p:nvSpPr>
          <p:spPr bwMode="auto">
            <a:xfrm>
              <a:off x="4995" y="2915"/>
              <a:ext cx="230" cy="155"/>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73" name="Text Box 33">
              <a:extLst>
                <a:ext uri="{FF2B5EF4-FFF2-40B4-BE49-F238E27FC236}">
                  <a16:creationId xmlns:a16="http://schemas.microsoft.com/office/drawing/2014/main" id="{EAB62983-C54E-42B9-804D-8F5F20CB9817}"/>
                </a:ext>
              </a:extLst>
            </p:cNvPr>
            <p:cNvSpPr txBox="1">
              <a:spLocks noChangeArrowheads="1"/>
            </p:cNvSpPr>
            <p:nvPr/>
          </p:nvSpPr>
          <p:spPr bwMode="auto">
            <a:xfrm>
              <a:off x="4972" y="2941"/>
              <a:ext cx="316"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000">
                  <a:latin typeface="Century" panose="02040604050505020304" pitchFamily="18" charset="0"/>
                </a:rPr>
                <a:t>電池</a:t>
              </a:r>
              <a:endParaRPr lang="ja-JP" altLang="en-US" sz="1000" b="1">
                <a:latin typeface="Times New Roman" panose="02020603050405020304" pitchFamily="18" charset="0"/>
              </a:endParaRPr>
            </a:p>
          </p:txBody>
        </p:sp>
      </p:grpSp>
      <p:sp>
        <p:nvSpPr>
          <p:cNvPr id="9248" name="Text Box 34">
            <a:extLst>
              <a:ext uri="{FF2B5EF4-FFF2-40B4-BE49-F238E27FC236}">
                <a16:creationId xmlns:a16="http://schemas.microsoft.com/office/drawing/2014/main" id="{4BD6F7AF-4F7C-4EDA-B5E1-6EE0F73CD4EB}"/>
              </a:ext>
            </a:extLst>
          </p:cNvPr>
          <p:cNvSpPr txBox="1">
            <a:spLocks noChangeArrowheads="1"/>
          </p:cNvSpPr>
          <p:nvPr/>
        </p:nvSpPr>
        <p:spPr bwMode="auto">
          <a:xfrm>
            <a:off x="6775450" y="4703763"/>
            <a:ext cx="13684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200">
                <a:latin typeface="Century" panose="02040604050505020304" pitchFamily="18" charset="0"/>
                <a:ea typeface="ＭＳ 明朝" panose="02020609040205080304" pitchFamily="17" charset="-128"/>
              </a:rPr>
              <a:t>優先的に電源供給</a:t>
            </a:r>
            <a:endParaRPr lang="ja-JP" altLang="en-US" sz="1200" b="1">
              <a:latin typeface="Times New Roman" panose="02020603050405020304" pitchFamily="18" charset="0"/>
              <a:ea typeface="HG丸ｺﾞｼｯｸM-PRO" panose="020F0600000000000000" pitchFamily="50" charset="-128"/>
            </a:endParaRPr>
          </a:p>
        </p:txBody>
      </p:sp>
      <p:grpSp>
        <p:nvGrpSpPr>
          <p:cNvPr id="9249" name="Group 35">
            <a:extLst>
              <a:ext uri="{FF2B5EF4-FFF2-40B4-BE49-F238E27FC236}">
                <a16:creationId xmlns:a16="http://schemas.microsoft.com/office/drawing/2014/main" id="{2E2024BC-6796-4E34-8E42-81B2C9E8FF0B}"/>
              </a:ext>
            </a:extLst>
          </p:cNvPr>
          <p:cNvGrpSpPr>
            <a:grpSpLocks/>
          </p:cNvGrpSpPr>
          <p:nvPr/>
        </p:nvGrpSpPr>
        <p:grpSpPr bwMode="auto">
          <a:xfrm>
            <a:off x="6372225" y="4419600"/>
            <a:ext cx="501650" cy="280988"/>
            <a:chOff x="4972" y="2915"/>
            <a:chExt cx="316" cy="177"/>
          </a:xfrm>
        </p:grpSpPr>
        <p:sp>
          <p:nvSpPr>
            <p:cNvPr id="9270" name="AutoShape 36">
              <a:extLst>
                <a:ext uri="{FF2B5EF4-FFF2-40B4-BE49-F238E27FC236}">
                  <a16:creationId xmlns:a16="http://schemas.microsoft.com/office/drawing/2014/main" id="{8F86DC02-4BDA-4339-B6E9-1AB34383122D}"/>
                </a:ext>
              </a:extLst>
            </p:cNvPr>
            <p:cNvSpPr>
              <a:spLocks noChangeArrowheads="1"/>
            </p:cNvSpPr>
            <p:nvPr/>
          </p:nvSpPr>
          <p:spPr bwMode="auto">
            <a:xfrm>
              <a:off x="4995" y="2915"/>
              <a:ext cx="230" cy="155"/>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71" name="Text Box 37">
              <a:extLst>
                <a:ext uri="{FF2B5EF4-FFF2-40B4-BE49-F238E27FC236}">
                  <a16:creationId xmlns:a16="http://schemas.microsoft.com/office/drawing/2014/main" id="{9C46EBEA-37D1-4EDB-A5CA-1AC1CB11F111}"/>
                </a:ext>
              </a:extLst>
            </p:cNvPr>
            <p:cNvSpPr txBox="1">
              <a:spLocks noChangeArrowheads="1"/>
            </p:cNvSpPr>
            <p:nvPr/>
          </p:nvSpPr>
          <p:spPr bwMode="auto">
            <a:xfrm>
              <a:off x="4972" y="2941"/>
              <a:ext cx="316"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000">
                  <a:latin typeface="Century" panose="02040604050505020304" pitchFamily="18" charset="0"/>
                </a:rPr>
                <a:t>電池</a:t>
              </a:r>
              <a:endParaRPr lang="ja-JP" altLang="en-US" sz="1000" b="1">
                <a:latin typeface="Times New Roman" panose="02020603050405020304" pitchFamily="18" charset="0"/>
              </a:endParaRPr>
            </a:p>
          </p:txBody>
        </p:sp>
      </p:grpSp>
      <p:grpSp>
        <p:nvGrpSpPr>
          <p:cNvPr id="9250" name="Group 38">
            <a:extLst>
              <a:ext uri="{FF2B5EF4-FFF2-40B4-BE49-F238E27FC236}">
                <a16:creationId xmlns:a16="http://schemas.microsoft.com/office/drawing/2014/main" id="{CFD0E469-2C48-42ED-8EB8-A7D8066A289D}"/>
              </a:ext>
            </a:extLst>
          </p:cNvPr>
          <p:cNvGrpSpPr>
            <a:grpSpLocks/>
          </p:cNvGrpSpPr>
          <p:nvPr/>
        </p:nvGrpSpPr>
        <p:grpSpPr bwMode="auto">
          <a:xfrm>
            <a:off x="6372225" y="5373688"/>
            <a:ext cx="501650" cy="280987"/>
            <a:chOff x="4972" y="2915"/>
            <a:chExt cx="316" cy="177"/>
          </a:xfrm>
        </p:grpSpPr>
        <p:sp>
          <p:nvSpPr>
            <p:cNvPr id="9268" name="AutoShape 39">
              <a:extLst>
                <a:ext uri="{FF2B5EF4-FFF2-40B4-BE49-F238E27FC236}">
                  <a16:creationId xmlns:a16="http://schemas.microsoft.com/office/drawing/2014/main" id="{0029D283-AC68-41F2-B9A6-D799CAEF6C1F}"/>
                </a:ext>
              </a:extLst>
            </p:cNvPr>
            <p:cNvSpPr>
              <a:spLocks noChangeArrowheads="1"/>
            </p:cNvSpPr>
            <p:nvPr/>
          </p:nvSpPr>
          <p:spPr bwMode="auto">
            <a:xfrm>
              <a:off x="4995" y="2915"/>
              <a:ext cx="230" cy="155"/>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69" name="Text Box 40">
              <a:extLst>
                <a:ext uri="{FF2B5EF4-FFF2-40B4-BE49-F238E27FC236}">
                  <a16:creationId xmlns:a16="http://schemas.microsoft.com/office/drawing/2014/main" id="{24412070-6C2E-42F7-A610-94CE688AF9FB}"/>
                </a:ext>
              </a:extLst>
            </p:cNvPr>
            <p:cNvSpPr txBox="1">
              <a:spLocks noChangeArrowheads="1"/>
            </p:cNvSpPr>
            <p:nvPr/>
          </p:nvSpPr>
          <p:spPr bwMode="auto">
            <a:xfrm>
              <a:off x="4972" y="2941"/>
              <a:ext cx="316"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000">
                  <a:latin typeface="Century" panose="02040604050505020304" pitchFamily="18" charset="0"/>
                </a:rPr>
                <a:t>電池</a:t>
              </a:r>
              <a:endParaRPr lang="ja-JP" altLang="en-US" sz="1000" b="1">
                <a:latin typeface="Times New Roman" panose="02020603050405020304" pitchFamily="18" charset="0"/>
              </a:endParaRPr>
            </a:p>
          </p:txBody>
        </p:sp>
      </p:grpSp>
      <p:grpSp>
        <p:nvGrpSpPr>
          <p:cNvPr id="9251" name="Group 41">
            <a:extLst>
              <a:ext uri="{FF2B5EF4-FFF2-40B4-BE49-F238E27FC236}">
                <a16:creationId xmlns:a16="http://schemas.microsoft.com/office/drawing/2014/main" id="{EB751E63-38B6-4CD7-8DDF-3524AFA8AB2F}"/>
              </a:ext>
            </a:extLst>
          </p:cNvPr>
          <p:cNvGrpSpPr>
            <a:grpSpLocks/>
          </p:cNvGrpSpPr>
          <p:nvPr/>
        </p:nvGrpSpPr>
        <p:grpSpPr bwMode="auto">
          <a:xfrm>
            <a:off x="7970838" y="5373688"/>
            <a:ext cx="501650" cy="280987"/>
            <a:chOff x="4972" y="2915"/>
            <a:chExt cx="316" cy="177"/>
          </a:xfrm>
        </p:grpSpPr>
        <p:sp>
          <p:nvSpPr>
            <p:cNvPr id="9266" name="AutoShape 42">
              <a:extLst>
                <a:ext uri="{FF2B5EF4-FFF2-40B4-BE49-F238E27FC236}">
                  <a16:creationId xmlns:a16="http://schemas.microsoft.com/office/drawing/2014/main" id="{55FD30B4-8370-484F-9F39-AB12BDA2F118}"/>
                </a:ext>
              </a:extLst>
            </p:cNvPr>
            <p:cNvSpPr>
              <a:spLocks noChangeArrowheads="1"/>
            </p:cNvSpPr>
            <p:nvPr/>
          </p:nvSpPr>
          <p:spPr bwMode="auto">
            <a:xfrm>
              <a:off x="4995" y="2915"/>
              <a:ext cx="230" cy="155"/>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67" name="Text Box 43">
              <a:extLst>
                <a:ext uri="{FF2B5EF4-FFF2-40B4-BE49-F238E27FC236}">
                  <a16:creationId xmlns:a16="http://schemas.microsoft.com/office/drawing/2014/main" id="{2315CBAC-E8B5-4F3E-9C0F-472EDBA922C5}"/>
                </a:ext>
              </a:extLst>
            </p:cNvPr>
            <p:cNvSpPr txBox="1">
              <a:spLocks noChangeArrowheads="1"/>
            </p:cNvSpPr>
            <p:nvPr/>
          </p:nvSpPr>
          <p:spPr bwMode="auto">
            <a:xfrm>
              <a:off x="4972" y="2941"/>
              <a:ext cx="316"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000">
                  <a:latin typeface="Century" panose="02040604050505020304" pitchFamily="18" charset="0"/>
                </a:rPr>
                <a:t>電池</a:t>
              </a:r>
              <a:endParaRPr lang="ja-JP" altLang="en-US" sz="1000" b="1">
                <a:latin typeface="Times New Roman" panose="02020603050405020304" pitchFamily="18" charset="0"/>
              </a:endParaRPr>
            </a:p>
          </p:txBody>
        </p:sp>
      </p:grpSp>
      <p:sp>
        <p:nvSpPr>
          <p:cNvPr id="9252" name="Text Box 44" descr="右上がり対角線">
            <a:extLst>
              <a:ext uri="{FF2B5EF4-FFF2-40B4-BE49-F238E27FC236}">
                <a16:creationId xmlns:a16="http://schemas.microsoft.com/office/drawing/2014/main" id="{8BF3D416-3909-459F-988F-F55C4E691BC8}"/>
              </a:ext>
            </a:extLst>
          </p:cNvPr>
          <p:cNvSpPr txBox="1">
            <a:spLocks noChangeArrowheads="1"/>
          </p:cNvSpPr>
          <p:nvPr/>
        </p:nvSpPr>
        <p:spPr bwMode="auto">
          <a:xfrm>
            <a:off x="1214438" y="6024563"/>
            <a:ext cx="3549650" cy="304800"/>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コンセントの構成図 </a:t>
            </a:r>
            <a:r>
              <a:rPr lang="en-US" altLang="ja-JP" sz="1400" b="1"/>
              <a:t>】  </a:t>
            </a:r>
          </a:p>
        </p:txBody>
      </p:sp>
      <p:sp>
        <p:nvSpPr>
          <p:cNvPr id="9253" name="Rectangle 45">
            <a:extLst>
              <a:ext uri="{FF2B5EF4-FFF2-40B4-BE49-F238E27FC236}">
                <a16:creationId xmlns:a16="http://schemas.microsoft.com/office/drawing/2014/main" id="{97E80C99-9315-4BA5-9D9E-07E028F0DC20}"/>
              </a:ext>
            </a:extLst>
          </p:cNvPr>
          <p:cNvSpPr>
            <a:spLocks noChangeArrowheads="1"/>
          </p:cNvSpPr>
          <p:nvPr/>
        </p:nvSpPr>
        <p:spPr bwMode="auto">
          <a:xfrm>
            <a:off x="1509713" y="2860675"/>
            <a:ext cx="3232150" cy="3163888"/>
          </a:xfrm>
          <a:prstGeom prst="rect">
            <a:avLst/>
          </a:prstGeom>
          <a:noFill/>
          <a:ln w="19050">
            <a:solidFill>
              <a:schemeClr val="tx1"/>
            </a:solidFill>
            <a:prstDash val="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54" name="Line 46">
            <a:extLst>
              <a:ext uri="{FF2B5EF4-FFF2-40B4-BE49-F238E27FC236}">
                <a16:creationId xmlns:a16="http://schemas.microsoft.com/office/drawing/2014/main" id="{E970E3D1-985F-4003-ABCA-94A78BEE2AE6}"/>
              </a:ext>
            </a:extLst>
          </p:cNvPr>
          <p:cNvSpPr>
            <a:spLocks noChangeShapeType="1"/>
          </p:cNvSpPr>
          <p:nvPr/>
        </p:nvSpPr>
        <p:spPr bwMode="auto">
          <a:xfrm>
            <a:off x="6516688" y="4297363"/>
            <a:ext cx="647700"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55" name="Text Box 47" descr="右上がり対角線">
            <a:extLst>
              <a:ext uri="{FF2B5EF4-FFF2-40B4-BE49-F238E27FC236}">
                <a16:creationId xmlns:a16="http://schemas.microsoft.com/office/drawing/2014/main" id="{AE64E71E-99FE-4048-9DD4-62F306CE6EC5}"/>
              </a:ext>
            </a:extLst>
          </p:cNvPr>
          <p:cNvSpPr txBox="1">
            <a:spLocks noChangeArrowheads="1"/>
          </p:cNvSpPr>
          <p:nvPr/>
        </p:nvSpPr>
        <p:spPr bwMode="auto">
          <a:xfrm>
            <a:off x="5354638" y="6024563"/>
            <a:ext cx="3549650" cy="304800"/>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停電時の電源供給状況 </a:t>
            </a:r>
            <a:r>
              <a:rPr lang="en-US" altLang="ja-JP" sz="1400" b="1"/>
              <a:t>】  </a:t>
            </a:r>
          </a:p>
        </p:txBody>
      </p:sp>
      <p:sp>
        <p:nvSpPr>
          <p:cNvPr id="9256" name="Text Box 48">
            <a:extLst>
              <a:ext uri="{FF2B5EF4-FFF2-40B4-BE49-F238E27FC236}">
                <a16:creationId xmlns:a16="http://schemas.microsoft.com/office/drawing/2014/main" id="{1B01D093-9B3E-4683-9037-B3B24B281BD8}"/>
              </a:ext>
            </a:extLst>
          </p:cNvPr>
          <p:cNvSpPr txBox="1">
            <a:spLocks noChangeArrowheads="1"/>
          </p:cNvSpPr>
          <p:nvPr/>
        </p:nvSpPr>
        <p:spPr bwMode="auto">
          <a:xfrm>
            <a:off x="539750" y="3792538"/>
            <a:ext cx="9175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100"/>
              <a:t>LAN</a:t>
            </a:r>
            <a:r>
              <a:rPr lang="ja-JP" altLang="en-US" sz="1100"/>
              <a:t>ケーブル</a:t>
            </a:r>
            <a:endParaRPr lang="ja-JP" altLang="en-US" sz="1100" b="1">
              <a:latin typeface="Times New Roman" panose="02020603050405020304" pitchFamily="18" charset="0"/>
            </a:endParaRPr>
          </a:p>
        </p:txBody>
      </p:sp>
      <p:sp>
        <p:nvSpPr>
          <p:cNvPr id="9257" name="Rectangle 49">
            <a:extLst>
              <a:ext uri="{FF2B5EF4-FFF2-40B4-BE49-F238E27FC236}">
                <a16:creationId xmlns:a16="http://schemas.microsoft.com/office/drawing/2014/main" id="{235E3A59-3DAC-4146-9B03-779FA129AE17}"/>
              </a:ext>
            </a:extLst>
          </p:cNvPr>
          <p:cNvSpPr>
            <a:spLocks noChangeArrowheads="1"/>
          </p:cNvSpPr>
          <p:nvPr/>
        </p:nvSpPr>
        <p:spPr bwMode="auto">
          <a:xfrm>
            <a:off x="539750" y="4224338"/>
            <a:ext cx="792163"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58" name="Rectangle 50">
            <a:extLst>
              <a:ext uri="{FF2B5EF4-FFF2-40B4-BE49-F238E27FC236}">
                <a16:creationId xmlns:a16="http://schemas.microsoft.com/office/drawing/2014/main" id="{A11D8477-BBC9-483C-A052-BAAE061C49CC}"/>
              </a:ext>
            </a:extLst>
          </p:cNvPr>
          <p:cNvSpPr>
            <a:spLocks noChangeArrowheads="1"/>
          </p:cNvSpPr>
          <p:nvPr/>
        </p:nvSpPr>
        <p:spPr bwMode="auto">
          <a:xfrm>
            <a:off x="2916238" y="2928938"/>
            <a:ext cx="576262" cy="215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59" name="Text Box 51">
            <a:extLst>
              <a:ext uri="{FF2B5EF4-FFF2-40B4-BE49-F238E27FC236}">
                <a16:creationId xmlns:a16="http://schemas.microsoft.com/office/drawing/2014/main" id="{3FC1FCEA-3D73-449D-8973-A25416F1DB0B}"/>
              </a:ext>
            </a:extLst>
          </p:cNvPr>
          <p:cNvSpPr txBox="1">
            <a:spLocks noChangeArrowheads="1"/>
          </p:cNvSpPr>
          <p:nvPr/>
        </p:nvSpPr>
        <p:spPr bwMode="auto">
          <a:xfrm>
            <a:off x="2987675" y="2957513"/>
            <a:ext cx="84772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100"/>
              <a:t>電磁リレー</a:t>
            </a:r>
            <a:endParaRPr lang="ja-JP" altLang="en-US" sz="1100" b="1">
              <a:latin typeface="Times New Roman" panose="02020603050405020304" pitchFamily="18" charset="0"/>
            </a:endParaRPr>
          </a:p>
        </p:txBody>
      </p:sp>
      <p:sp>
        <p:nvSpPr>
          <p:cNvPr id="9260" name="Rectangle 52">
            <a:extLst>
              <a:ext uri="{FF2B5EF4-FFF2-40B4-BE49-F238E27FC236}">
                <a16:creationId xmlns:a16="http://schemas.microsoft.com/office/drawing/2014/main" id="{DA36E3F7-6563-4C34-B65C-319611B9996C}"/>
              </a:ext>
            </a:extLst>
          </p:cNvPr>
          <p:cNvSpPr>
            <a:spLocks noChangeArrowheads="1"/>
          </p:cNvSpPr>
          <p:nvPr/>
        </p:nvSpPr>
        <p:spPr bwMode="auto">
          <a:xfrm>
            <a:off x="1835150" y="3000375"/>
            <a:ext cx="720725" cy="215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61" name="Text Box 53">
            <a:extLst>
              <a:ext uri="{FF2B5EF4-FFF2-40B4-BE49-F238E27FC236}">
                <a16:creationId xmlns:a16="http://schemas.microsoft.com/office/drawing/2014/main" id="{3CDB952D-3F52-4681-A3CE-0B3DDCDB42F2}"/>
              </a:ext>
            </a:extLst>
          </p:cNvPr>
          <p:cNvSpPr txBox="1">
            <a:spLocks noChangeArrowheads="1"/>
          </p:cNvSpPr>
          <p:nvPr/>
        </p:nvSpPr>
        <p:spPr bwMode="auto">
          <a:xfrm>
            <a:off x="1568450" y="3144838"/>
            <a:ext cx="98742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100"/>
              <a:t>電源ケーブル</a:t>
            </a:r>
            <a:endParaRPr lang="ja-JP" altLang="en-US" sz="1100" b="1">
              <a:latin typeface="Times New Roman" panose="02020603050405020304" pitchFamily="18" charset="0"/>
            </a:endParaRPr>
          </a:p>
        </p:txBody>
      </p:sp>
      <p:sp>
        <p:nvSpPr>
          <p:cNvPr id="9262" name="Rectangle 54">
            <a:extLst>
              <a:ext uri="{FF2B5EF4-FFF2-40B4-BE49-F238E27FC236}">
                <a16:creationId xmlns:a16="http://schemas.microsoft.com/office/drawing/2014/main" id="{D6292961-3710-4EC6-A404-6845407FD482}"/>
              </a:ext>
            </a:extLst>
          </p:cNvPr>
          <p:cNvSpPr>
            <a:spLocks noChangeArrowheads="1"/>
          </p:cNvSpPr>
          <p:nvPr/>
        </p:nvSpPr>
        <p:spPr bwMode="auto">
          <a:xfrm>
            <a:off x="2195513" y="5376863"/>
            <a:ext cx="576262" cy="215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9263" name="Text Box 55">
            <a:extLst>
              <a:ext uri="{FF2B5EF4-FFF2-40B4-BE49-F238E27FC236}">
                <a16:creationId xmlns:a16="http://schemas.microsoft.com/office/drawing/2014/main" id="{36599D77-4EA2-49AE-851D-E6C4C60085D5}"/>
              </a:ext>
            </a:extLst>
          </p:cNvPr>
          <p:cNvSpPr txBox="1">
            <a:spLocks noChangeArrowheads="1"/>
          </p:cNvSpPr>
          <p:nvPr/>
        </p:nvSpPr>
        <p:spPr bwMode="auto">
          <a:xfrm>
            <a:off x="2987675" y="5089525"/>
            <a:ext cx="56832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100"/>
              <a:t>計測値</a:t>
            </a:r>
            <a:endParaRPr lang="ja-JP" altLang="en-US" sz="1100" b="1">
              <a:latin typeface="Times New Roman" panose="02020603050405020304" pitchFamily="18" charset="0"/>
            </a:endParaRPr>
          </a:p>
        </p:txBody>
      </p:sp>
      <p:sp>
        <p:nvSpPr>
          <p:cNvPr id="9264" name="Text Box 56">
            <a:extLst>
              <a:ext uri="{FF2B5EF4-FFF2-40B4-BE49-F238E27FC236}">
                <a16:creationId xmlns:a16="http://schemas.microsoft.com/office/drawing/2014/main" id="{241E196F-2037-469D-9199-AAC2162F7680}"/>
              </a:ext>
            </a:extLst>
          </p:cNvPr>
          <p:cNvSpPr txBox="1">
            <a:spLocks noChangeArrowheads="1"/>
          </p:cNvSpPr>
          <p:nvPr/>
        </p:nvSpPr>
        <p:spPr bwMode="auto">
          <a:xfrm>
            <a:off x="5791200" y="6440488"/>
            <a:ext cx="1962150" cy="303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800">
                <a:latin typeface="Arial" panose="020B0604020202020204" pitchFamily="34" charset="0"/>
                <a:ea typeface="ＭＳ Ｐゴシック" panose="020B0600070205080204" pitchFamily="50" charset="-128"/>
              </a:rPr>
              <a:t>特許第</a:t>
            </a:r>
            <a:r>
              <a:rPr lang="en-US" altLang="ja-JP" sz="1800">
                <a:latin typeface="Arial" panose="020B0604020202020204" pitchFamily="34" charset="0"/>
                <a:ea typeface="ＭＳ Ｐゴシック" panose="020B0600070205080204" pitchFamily="50" charset="-128"/>
              </a:rPr>
              <a:t>5386242</a:t>
            </a:r>
            <a:r>
              <a:rPr lang="ja-JP" altLang="en-US" sz="1800">
                <a:latin typeface="Arial" panose="020B0604020202020204" pitchFamily="34" charset="0"/>
                <a:ea typeface="ＭＳ Ｐゴシック" panose="020B0600070205080204" pitchFamily="50" charset="-128"/>
              </a:rPr>
              <a:t>号</a:t>
            </a:r>
          </a:p>
        </p:txBody>
      </p:sp>
      <p:pic>
        <p:nvPicPr>
          <p:cNvPr id="9265" name="オーディオ 13">
            <a:hlinkClick r:id="" action="ppaction://media"/>
            <a:extLst>
              <a:ext uri="{FF2B5EF4-FFF2-40B4-BE49-F238E27FC236}">
                <a16:creationId xmlns:a16="http://schemas.microsoft.com/office/drawing/2014/main" id="{1FD961AA-8D6A-471C-B651-6CBBF2A1A5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a:extLst>
              <a:ext uri="{FF2B5EF4-FFF2-40B4-BE49-F238E27FC236}">
                <a16:creationId xmlns:a16="http://schemas.microsoft.com/office/drawing/2014/main" id="{4BC90AB2-6852-4C39-A0C4-85E46A8237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cSld>
  <p:clrMapOvr>
    <a:masterClrMapping/>
  </p:clrMapOvr>
  <p:transition spd="slow" advTm="6167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
            <a:extLst>
              <a:ext uri="{FF2B5EF4-FFF2-40B4-BE49-F238E27FC236}">
                <a16:creationId xmlns:a16="http://schemas.microsoft.com/office/drawing/2014/main" id="{92D610E9-658D-4954-98A3-EEDA5F09DD9B}"/>
              </a:ext>
            </a:extLst>
          </p:cNvPr>
          <p:cNvSpPr>
            <a:spLocks noGrp="1" noChangeArrowheads="1"/>
          </p:cNvSpPr>
          <p:nvPr>
            <p:ph type="title"/>
          </p:nvPr>
        </p:nvSpPr>
        <p:spPr>
          <a:xfrm>
            <a:off x="539750" y="101600"/>
            <a:ext cx="8231188" cy="360363"/>
          </a:xfrm>
        </p:spPr>
        <p:txBody>
          <a:bodyPr/>
          <a:lstStyle/>
          <a:p>
            <a:pPr algn="r" eaLnBrk="1" hangingPunct="1"/>
            <a:r>
              <a:rPr lang="ja-JP" altLang="en-US" sz="1800">
                <a:latin typeface="HG丸ｺﾞｼｯｸM-PRO" panose="020F0600000000000000" pitchFamily="50" charset="-128"/>
                <a:ea typeface="HG丸ｺﾞｼｯｸM-PRO" panose="020F0600000000000000" pitchFamily="50" charset="-128"/>
              </a:rPr>
              <a:t>１　非常用電源として機能する小型蓄電池内蔵コンセント［つづき］ </a:t>
            </a:r>
          </a:p>
        </p:txBody>
      </p:sp>
      <p:grpSp>
        <p:nvGrpSpPr>
          <p:cNvPr id="11267" name="Group 2">
            <a:extLst>
              <a:ext uri="{FF2B5EF4-FFF2-40B4-BE49-F238E27FC236}">
                <a16:creationId xmlns:a16="http://schemas.microsoft.com/office/drawing/2014/main" id="{C75B1E96-792E-4A25-A057-6E5B78C1EB30}"/>
              </a:ext>
            </a:extLst>
          </p:cNvPr>
          <p:cNvGrpSpPr>
            <a:grpSpLocks/>
          </p:cNvGrpSpPr>
          <p:nvPr/>
        </p:nvGrpSpPr>
        <p:grpSpPr bwMode="auto">
          <a:xfrm>
            <a:off x="4349750" y="692150"/>
            <a:ext cx="4254500" cy="2665413"/>
            <a:chOff x="2562" y="436"/>
            <a:chExt cx="2181" cy="1679"/>
          </a:xfrm>
        </p:grpSpPr>
        <p:sp>
          <p:nvSpPr>
            <p:cNvPr id="11341" name="AutoShape 9">
              <a:extLst>
                <a:ext uri="{FF2B5EF4-FFF2-40B4-BE49-F238E27FC236}">
                  <a16:creationId xmlns:a16="http://schemas.microsoft.com/office/drawing/2014/main" id="{7FA10BA9-CEC8-4FAC-990C-3599375482BD}"/>
                </a:ext>
              </a:extLst>
            </p:cNvPr>
            <p:cNvSpPr>
              <a:spLocks noChangeArrowheads="1"/>
            </p:cNvSpPr>
            <p:nvPr/>
          </p:nvSpPr>
          <p:spPr bwMode="auto">
            <a:xfrm>
              <a:off x="2562" y="436"/>
              <a:ext cx="2181" cy="323"/>
            </a:xfrm>
            <a:prstGeom prst="triangle">
              <a:avLst>
                <a:gd name="adj" fmla="val 50000"/>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endParaRPr lang="ja-JP" altLang="ja-JP" sz="2800">
                <a:latin typeface="Times New Roman" panose="02020603050405020304" pitchFamily="18" charset="0"/>
                <a:ea typeface="HG丸ｺﾞｼｯｸM-PRO" panose="020F0600000000000000" pitchFamily="50" charset="-128"/>
              </a:endParaRPr>
            </a:p>
          </p:txBody>
        </p:sp>
        <p:sp>
          <p:nvSpPr>
            <p:cNvPr id="11342" name="Rectangle 4">
              <a:extLst>
                <a:ext uri="{FF2B5EF4-FFF2-40B4-BE49-F238E27FC236}">
                  <a16:creationId xmlns:a16="http://schemas.microsoft.com/office/drawing/2014/main" id="{33878CE0-C7D8-44DE-A336-BE0C3A1DB594}"/>
                </a:ext>
              </a:extLst>
            </p:cNvPr>
            <p:cNvSpPr>
              <a:spLocks noChangeArrowheads="1"/>
            </p:cNvSpPr>
            <p:nvPr/>
          </p:nvSpPr>
          <p:spPr bwMode="auto">
            <a:xfrm>
              <a:off x="2671" y="760"/>
              <a:ext cx="1964" cy="13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1343" name="Rectangle 5">
              <a:extLst>
                <a:ext uri="{FF2B5EF4-FFF2-40B4-BE49-F238E27FC236}">
                  <a16:creationId xmlns:a16="http://schemas.microsoft.com/office/drawing/2014/main" id="{482A1EDA-08AB-4557-BD43-7CCE9FFE49CF}"/>
                </a:ext>
              </a:extLst>
            </p:cNvPr>
            <p:cNvSpPr>
              <a:spLocks noChangeArrowheads="1"/>
            </p:cNvSpPr>
            <p:nvPr/>
          </p:nvSpPr>
          <p:spPr bwMode="auto">
            <a:xfrm>
              <a:off x="2678" y="750"/>
              <a:ext cx="1950" cy="4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grpSp>
      <p:grpSp>
        <p:nvGrpSpPr>
          <p:cNvPr id="11268" name="Group 6">
            <a:extLst>
              <a:ext uri="{FF2B5EF4-FFF2-40B4-BE49-F238E27FC236}">
                <a16:creationId xmlns:a16="http://schemas.microsoft.com/office/drawing/2014/main" id="{921AD34F-2AA6-4911-BFCE-0DAB7B10F3C7}"/>
              </a:ext>
            </a:extLst>
          </p:cNvPr>
          <p:cNvGrpSpPr>
            <a:grpSpLocks/>
          </p:cNvGrpSpPr>
          <p:nvPr/>
        </p:nvGrpSpPr>
        <p:grpSpPr bwMode="auto">
          <a:xfrm>
            <a:off x="4349750" y="3700463"/>
            <a:ext cx="4254500" cy="2665412"/>
            <a:chOff x="2562" y="436"/>
            <a:chExt cx="2181" cy="1679"/>
          </a:xfrm>
        </p:grpSpPr>
        <p:sp>
          <p:nvSpPr>
            <p:cNvPr id="11338" name="AutoShape 9">
              <a:extLst>
                <a:ext uri="{FF2B5EF4-FFF2-40B4-BE49-F238E27FC236}">
                  <a16:creationId xmlns:a16="http://schemas.microsoft.com/office/drawing/2014/main" id="{20A94C5A-9B4B-481C-B04D-DD148080A0EF}"/>
                </a:ext>
              </a:extLst>
            </p:cNvPr>
            <p:cNvSpPr>
              <a:spLocks noChangeArrowheads="1"/>
            </p:cNvSpPr>
            <p:nvPr/>
          </p:nvSpPr>
          <p:spPr bwMode="auto">
            <a:xfrm>
              <a:off x="2562" y="436"/>
              <a:ext cx="2181" cy="323"/>
            </a:xfrm>
            <a:prstGeom prst="triangle">
              <a:avLst>
                <a:gd name="adj" fmla="val 50000"/>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endParaRPr lang="ja-JP" altLang="ja-JP" sz="2800">
                <a:latin typeface="Times New Roman" panose="02020603050405020304" pitchFamily="18" charset="0"/>
                <a:ea typeface="HG丸ｺﾞｼｯｸM-PRO" panose="020F0600000000000000" pitchFamily="50" charset="-128"/>
              </a:endParaRPr>
            </a:p>
          </p:txBody>
        </p:sp>
        <p:sp>
          <p:nvSpPr>
            <p:cNvPr id="11339" name="Rectangle 8">
              <a:extLst>
                <a:ext uri="{FF2B5EF4-FFF2-40B4-BE49-F238E27FC236}">
                  <a16:creationId xmlns:a16="http://schemas.microsoft.com/office/drawing/2014/main" id="{1151F51A-64EE-4B3E-8394-57B15B49DE24}"/>
                </a:ext>
              </a:extLst>
            </p:cNvPr>
            <p:cNvSpPr>
              <a:spLocks noChangeArrowheads="1"/>
            </p:cNvSpPr>
            <p:nvPr/>
          </p:nvSpPr>
          <p:spPr bwMode="auto">
            <a:xfrm>
              <a:off x="2671" y="760"/>
              <a:ext cx="1964" cy="13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1340" name="Rectangle 9">
              <a:extLst>
                <a:ext uri="{FF2B5EF4-FFF2-40B4-BE49-F238E27FC236}">
                  <a16:creationId xmlns:a16="http://schemas.microsoft.com/office/drawing/2014/main" id="{647BA801-F033-4401-B377-9D116B4C3B7C}"/>
                </a:ext>
              </a:extLst>
            </p:cNvPr>
            <p:cNvSpPr>
              <a:spLocks noChangeArrowheads="1"/>
            </p:cNvSpPr>
            <p:nvPr/>
          </p:nvSpPr>
          <p:spPr bwMode="auto">
            <a:xfrm>
              <a:off x="2678" y="750"/>
              <a:ext cx="1950" cy="4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grpSp>
      <p:sp>
        <p:nvSpPr>
          <p:cNvPr id="11269" name="Text Box 11">
            <a:extLst>
              <a:ext uri="{FF2B5EF4-FFF2-40B4-BE49-F238E27FC236}">
                <a16:creationId xmlns:a16="http://schemas.microsoft.com/office/drawing/2014/main" id="{27D74E59-AF60-448A-9184-59D76A696AFD}"/>
              </a:ext>
            </a:extLst>
          </p:cNvPr>
          <p:cNvSpPr txBox="1">
            <a:spLocks noChangeArrowheads="1"/>
          </p:cNvSpPr>
          <p:nvPr/>
        </p:nvSpPr>
        <p:spPr bwMode="auto">
          <a:xfrm>
            <a:off x="468313" y="635000"/>
            <a:ext cx="83280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800"/>
              <a:t>■</a:t>
            </a:r>
            <a:r>
              <a:rPr lang="ja-JP" altLang="en-US" sz="1800"/>
              <a:t>従来技術との比較</a:t>
            </a:r>
          </a:p>
        </p:txBody>
      </p:sp>
      <p:sp>
        <p:nvSpPr>
          <p:cNvPr id="11270" name="Text Box 12">
            <a:extLst>
              <a:ext uri="{FF2B5EF4-FFF2-40B4-BE49-F238E27FC236}">
                <a16:creationId xmlns:a16="http://schemas.microsoft.com/office/drawing/2014/main" id="{9F9F7BC4-F082-4F23-82B4-441E0DC658C0}"/>
              </a:ext>
            </a:extLst>
          </p:cNvPr>
          <p:cNvSpPr txBox="1">
            <a:spLocks noChangeArrowheads="1"/>
          </p:cNvSpPr>
          <p:nvPr/>
        </p:nvSpPr>
        <p:spPr bwMode="auto">
          <a:xfrm>
            <a:off x="6588125" y="4724400"/>
            <a:ext cx="4540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200" b="1">
                <a:solidFill>
                  <a:srgbClr val="FF0000"/>
                </a:solidFill>
              </a:rPr>
              <a:t>[</a:t>
            </a:r>
            <a:r>
              <a:rPr lang="ja-JP" altLang="en-US" sz="1200" b="1">
                <a:solidFill>
                  <a:srgbClr val="FF0000"/>
                </a:solidFill>
              </a:rPr>
              <a:t>高</a:t>
            </a:r>
            <a:r>
              <a:rPr lang="en-US" altLang="ja-JP" sz="1200" b="1">
                <a:solidFill>
                  <a:srgbClr val="FF0000"/>
                </a:solidFill>
              </a:rPr>
              <a:t>]</a:t>
            </a:r>
          </a:p>
        </p:txBody>
      </p:sp>
      <p:sp>
        <p:nvSpPr>
          <p:cNvPr id="11271" name="Text Box 13">
            <a:extLst>
              <a:ext uri="{FF2B5EF4-FFF2-40B4-BE49-F238E27FC236}">
                <a16:creationId xmlns:a16="http://schemas.microsoft.com/office/drawing/2014/main" id="{48883C60-994D-4CC2-8ED5-6600DB296F50}"/>
              </a:ext>
            </a:extLst>
          </p:cNvPr>
          <p:cNvSpPr txBox="1">
            <a:spLocks noChangeArrowheads="1"/>
          </p:cNvSpPr>
          <p:nvPr/>
        </p:nvSpPr>
        <p:spPr bwMode="auto">
          <a:xfrm>
            <a:off x="7885113" y="4724400"/>
            <a:ext cx="4540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200" b="1"/>
              <a:t>[</a:t>
            </a:r>
            <a:r>
              <a:rPr lang="ja-JP" altLang="en-US" sz="1200" b="1"/>
              <a:t>低</a:t>
            </a:r>
            <a:r>
              <a:rPr lang="en-US" altLang="ja-JP" sz="1200" b="1"/>
              <a:t>]</a:t>
            </a:r>
          </a:p>
        </p:txBody>
      </p:sp>
      <p:sp>
        <p:nvSpPr>
          <p:cNvPr id="11272" name="Text Box 14">
            <a:extLst>
              <a:ext uri="{FF2B5EF4-FFF2-40B4-BE49-F238E27FC236}">
                <a16:creationId xmlns:a16="http://schemas.microsoft.com/office/drawing/2014/main" id="{85C028BF-C5DE-4863-AB11-243C0447BCA0}"/>
              </a:ext>
            </a:extLst>
          </p:cNvPr>
          <p:cNvSpPr txBox="1">
            <a:spLocks noChangeArrowheads="1"/>
          </p:cNvSpPr>
          <p:nvPr/>
        </p:nvSpPr>
        <p:spPr bwMode="auto">
          <a:xfrm>
            <a:off x="6588125" y="5661025"/>
            <a:ext cx="4540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200" b="1"/>
              <a:t>[</a:t>
            </a:r>
            <a:r>
              <a:rPr lang="ja-JP" altLang="en-US" sz="1200" b="1"/>
              <a:t>低</a:t>
            </a:r>
            <a:r>
              <a:rPr lang="en-US" altLang="ja-JP" sz="1200" b="1"/>
              <a:t>]</a:t>
            </a:r>
          </a:p>
        </p:txBody>
      </p:sp>
      <p:sp>
        <p:nvSpPr>
          <p:cNvPr id="11273" name="Text Box 15">
            <a:extLst>
              <a:ext uri="{FF2B5EF4-FFF2-40B4-BE49-F238E27FC236}">
                <a16:creationId xmlns:a16="http://schemas.microsoft.com/office/drawing/2014/main" id="{56EC3B59-577A-4169-AC28-D47D1458C607}"/>
              </a:ext>
            </a:extLst>
          </p:cNvPr>
          <p:cNvSpPr txBox="1">
            <a:spLocks noChangeArrowheads="1"/>
          </p:cNvSpPr>
          <p:nvPr/>
        </p:nvSpPr>
        <p:spPr bwMode="auto">
          <a:xfrm>
            <a:off x="7885113" y="5661025"/>
            <a:ext cx="4540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en-US" altLang="ja-JP" sz="1200" b="1"/>
              <a:t>[</a:t>
            </a:r>
            <a:r>
              <a:rPr lang="ja-JP" altLang="en-US" sz="1200" b="1"/>
              <a:t>低</a:t>
            </a:r>
            <a:r>
              <a:rPr lang="en-US" altLang="ja-JP" sz="1200" b="1"/>
              <a:t>]</a:t>
            </a:r>
          </a:p>
        </p:txBody>
      </p:sp>
      <p:sp>
        <p:nvSpPr>
          <p:cNvPr id="11274" name="Text Box 16">
            <a:extLst>
              <a:ext uri="{FF2B5EF4-FFF2-40B4-BE49-F238E27FC236}">
                <a16:creationId xmlns:a16="http://schemas.microsoft.com/office/drawing/2014/main" id="{C3EBC580-DFB3-412E-A7AB-B8BD61C098FD}"/>
              </a:ext>
            </a:extLst>
          </p:cNvPr>
          <p:cNvSpPr txBox="1">
            <a:spLocks noChangeArrowheads="1"/>
          </p:cNvSpPr>
          <p:nvPr/>
        </p:nvSpPr>
        <p:spPr bwMode="auto">
          <a:xfrm>
            <a:off x="5834063" y="5373688"/>
            <a:ext cx="13684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200">
                <a:latin typeface="Century" panose="02040604050505020304" pitchFamily="18" charset="0"/>
                <a:ea typeface="ＭＳ 明朝" panose="02020609040205080304" pitchFamily="17" charset="-128"/>
              </a:rPr>
              <a:t>優先的に電源供給</a:t>
            </a:r>
            <a:endParaRPr lang="ja-JP" altLang="en-US" sz="1200" b="1">
              <a:latin typeface="Times New Roman" panose="02020603050405020304" pitchFamily="18" charset="0"/>
              <a:ea typeface="HG丸ｺﾞｼｯｸM-PRO" panose="020F0600000000000000" pitchFamily="50" charset="-128"/>
            </a:endParaRPr>
          </a:p>
        </p:txBody>
      </p:sp>
      <p:sp>
        <p:nvSpPr>
          <p:cNvPr id="11275" name="Text Box 17">
            <a:extLst>
              <a:ext uri="{FF2B5EF4-FFF2-40B4-BE49-F238E27FC236}">
                <a16:creationId xmlns:a16="http://schemas.microsoft.com/office/drawing/2014/main" id="{019F7BF8-69FC-4DDE-8E97-14BF2A3D9431}"/>
              </a:ext>
            </a:extLst>
          </p:cNvPr>
          <p:cNvSpPr txBox="1">
            <a:spLocks noChangeArrowheads="1"/>
          </p:cNvSpPr>
          <p:nvPr/>
        </p:nvSpPr>
        <p:spPr bwMode="auto">
          <a:xfrm>
            <a:off x="5969000" y="6364288"/>
            <a:ext cx="1339850" cy="3048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本技術 </a:t>
            </a:r>
            <a:r>
              <a:rPr lang="en-US" altLang="ja-JP" sz="1400" b="1"/>
              <a:t>】 </a:t>
            </a:r>
          </a:p>
        </p:txBody>
      </p:sp>
      <p:pic>
        <p:nvPicPr>
          <p:cNvPr id="11276" name="Picture 18">
            <a:extLst>
              <a:ext uri="{FF2B5EF4-FFF2-40B4-BE49-F238E27FC236}">
                <a16:creationId xmlns:a16="http://schemas.microsoft.com/office/drawing/2014/main" id="{BCD80D23-0630-44F3-A3D3-BD20B6131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416" r="8865"/>
          <a:stretch>
            <a:fillRect/>
          </a:stretch>
        </p:blipFill>
        <p:spPr bwMode="auto">
          <a:xfrm>
            <a:off x="395288" y="1196975"/>
            <a:ext cx="208756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7" name="Text Box 19">
            <a:extLst>
              <a:ext uri="{FF2B5EF4-FFF2-40B4-BE49-F238E27FC236}">
                <a16:creationId xmlns:a16="http://schemas.microsoft.com/office/drawing/2014/main" id="{64F2AD99-F554-4525-ADBF-11D87D0B6CC5}"/>
              </a:ext>
            </a:extLst>
          </p:cNvPr>
          <p:cNvSpPr txBox="1">
            <a:spLocks noChangeArrowheads="1"/>
          </p:cNvSpPr>
          <p:nvPr/>
        </p:nvSpPr>
        <p:spPr bwMode="auto">
          <a:xfrm>
            <a:off x="1692275" y="3716338"/>
            <a:ext cx="1592263"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600" b="1">
                <a:latin typeface="Century" panose="02040604050505020304" pitchFamily="18" charset="0"/>
              </a:rPr>
              <a:t>［電気の流れ］</a:t>
            </a:r>
          </a:p>
          <a:p>
            <a:pPr algn="just" eaLnBrk="1" hangingPunct="1">
              <a:lnSpc>
                <a:spcPct val="100000"/>
              </a:lnSpc>
            </a:pPr>
            <a:r>
              <a:rPr lang="ja-JP" altLang="en-US" sz="1600" b="1">
                <a:solidFill>
                  <a:srgbClr val="0000FF"/>
                </a:solidFill>
                <a:latin typeface="Century" panose="02040604050505020304" pitchFamily="18" charset="0"/>
              </a:rPr>
              <a:t>→：通常</a:t>
            </a:r>
          </a:p>
          <a:p>
            <a:pPr algn="just" eaLnBrk="1" hangingPunct="1">
              <a:lnSpc>
                <a:spcPct val="100000"/>
              </a:lnSpc>
            </a:pPr>
            <a:r>
              <a:rPr lang="ja-JP" altLang="en-US" sz="1600" b="1">
                <a:solidFill>
                  <a:srgbClr val="FF0000"/>
                </a:solidFill>
                <a:latin typeface="Century" panose="02040604050505020304" pitchFamily="18" charset="0"/>
              </a:rPr>
              <a:t>→：停電時</a:t>
            </a:r>
            <a:endParaRPr lang="ja-JP" altLang="en-US" sz="1600" b="1">
              <a:solidFill>
                <a:srgbClr val="FF0000"/>
              </a:solidFill>
              <a:latin typeface="Times New Roman" panose="02020603050405020304" pitchFamily="18" charset="0"/>
            </a:endParaRPr>
          </a:p>
        </p:txBody>
      </p:sp>
      <p:sp>
        <p:nvSpPr>
          <p:cNvPr id="11278" name="Text Box 20">
            <a:extLst>
              <a:ext uri="{FF2B5EF4-FFF2-40B4-BE49-F238E27FC236}">
                <a16:creationId xmlns:a16="http://schemas.microsoft.com/office/drawing/2014/main" id="{008334FB-FD3A-438F-9DBA-520CDDFAAF58}"/>
              </a:ext>
            </a:extLst>
          </p:cNvPr>
          <p:cNvSpPr txBox="1">
            <a:spLocks noChangeArrowheads="1"/>
          </p:cNvSpPr>
          <p:nvPr/>
        </p:nvSpPr>
        <p:spPr bwMode="auto">
          <a:xfrm>
            <a:off x="5795963" y="3340100"/>
            <a:ext cx="1517650" cy="3048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en-US" altLang="ja-JP" sz="1400" b="1"/>
              <a:t>【 </a:t>
            </a:r>
            <a:r>
              <a:rPr lang="ja-JP" altLang="en-US" sz="1400" b="1"/>
              <a:t>従来技術 </a:t>
            </a:r>
            <a:r>
              <a:rPr lang="en-US" altLang="ja-JP" sz="1400" b="1"/>
              <a:t>】 </a:t>
            </a:r>
          </a:p>
        </p:txBody>
      </p:sp>
      <p:sp>
        <p:nvSpPr>
          <p:cNvPr id="11279" name="Line 21">
            <a:extLst>
              <a:ext uri="{FF2B5EF4-FFF2-40B4-BE49-F238E27FC236}">
                <a16:creationId xmlns:a16="http://schemas.microsoft.com/office/drawing/2014/main" id="{7DA86E4B-0C71-473D-8B4D-A1CC6D8F968E}"/>
              </a:ext>
            </a:extLst>
          </p:cNvPr>
          <p:cNvSpPr>
            <a:spLocks noChangeShapeType="1"/>
          </p:cNvSpPr>
          <p:nvPr/>
        </p:nvSpPr>
        <p:spPr bwMode="auto">
          <a:xfrm flipV="1">
            <a:off x="1692275" y="1341438"/>
            <a:ext cx="2879725" cy="12239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 name="Line 22">
            <a:extLst>
              <a:ext uri="{FF2B5EF4-FFF2-40B4-BE49-F238E27FC236}">
                <a16:creationId xmlns:a16="http://schemas.microsoft.com/office/drawing/2014/main" id="{0F758349-6071-4C01-AB4A-9DB8B6FD7A28}"/>
              </a:ext>
            </a:extLst>
          </p:cNvPr>
          <p:cNvSpPr>
            <a:spLocks noChangeShapeType="1"/>
          </p:cNvSpPr>
          <p:nvPr/>
        </p:nvSpPr>
        <p:spPr bwMode="auto">
          <a:xfrm>
            <a:off x="1692275" y="2565400"/>
            <a:ext cx="2870200" cy="17970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1" name="Text Box 23">
            <a:extLst>
              <a:ext uri="{FF2B5EF4-FFF2-40B4-BE49-F238E27FC236}">
                <a16:creationId xmlns:a16="http://schemas.microsoft.com/office/drawing/2014/main" id="{78711FD8-B2FC-4CFD-802C-CA5D25083E7F}"/>
              </a:ext>
            </a:extLst>
          </p:cNvPr>
          <p:cNvSpPr txBox="1">
            <a:spLocks noChangeArrowheads="1"/>
          </p:cNvSpPr>
          <p:nvPr/>
        </p:nvSpPr>
        <p:spPr bwMode="auto">
          <a:xfrm>
            <a:off x="5148263" y="4221163"/>
            <a:ext cx="360362" cy="647700"/>
          </a:xfrm>
          <a:prstGeom prst="rect">
            <a:avLst/>
          </a:prstGeom>
          <a:solidFill>
            <a:schemeClr val="bg1"/>
          </a:solidFill>
          <a:ln w="9525">
            <a:solidFill>
              <a:schemeClr val="tx1"/>
            </a:solidFill>
            <a:miter lim="800000"/>
            <a:headEnd/>
            <a:tailEnd/>
          </a:ln>
        </p:spPr>
        <p:txBody>
          <a:bodyPr vert="eaVert"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400" b="1">
                <a:latin typeface="Times New Roman" panose="02020603050405020304" pitchFamily="18" charset="0"/>
              </a:rPr>
              <a:t>分電盤</a:t>
            </a:r>
          </a:p>
        </p:txBody>
      </p:sp>
      <p:sp>
        <p:nvSpPr>
          <p:cNvPr id="11282" name="Line 24">
            <a:extLst>
              <a:ext uri="{FF2B5EF4-FFF2-40B4-BE49-F238E27FC236}">
                <a16:creationId xmlns:a16="http://schemas.microsoft.com/office/drawing/2014/main" id="{E7DDB03D-0E7C-486A-BE6C-C287DE471739}"/>
              </a:ext>
            </a:extLst>
          </p:cNvPr>
          <p:cNvSpPr>
            <a:spLocks noChangeShapeType="1"/>
          </p:cNvSpPr>
          <p:nvPr/>
        </p:nvSpPr>
        <p:spPr bwMode="auto">
          <a:xfrm flipV="1">
            <a:off x="4572000" y="1341438"/>
            <a:ext cx="6477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3" name="Text Box 25">
            <a:extLst>
              <a:ext uri="{FF2B5EF4-FFF2-40B4-BE49-F238E27FC236}">
                <a16:creationId xmlns:a16="http://schemas.microsoft.com/office/drawing/2014/main" id="{04E28B6D-C059-40E1-8E15-36EA875FF295}"/>
              </a:ext>
            </a:extLst>
          </p:cNvPr>
          <p:cNvSpPr txBox="1">
            <a:spLocks noChangeArrowheads="1"/>
          </p:cNvSpPr>
          <p:nvPr/>
        </p:nvSpPr>
        <p:spPr bwMode="auto">
          <a:xfrm>
            <a:off x="5076825" y="1268413"/>
            <a:ext cx="360363" cy="792162"/>
          </a:xfrm>
          <a:prstGeom prst="rect">
            <a:avLst/>
          </a:prstGeom>
          <a:solidFill>
            <a:schemeClr val="bg1"/>
          </a:solidFill>
          <a:ln w="9525">
            <a:solidFill>
              <a:schemeClr val="tx1"/>
            </a:solidFill>
            <a:miter lim="800000"/>
            <a:headEnd/>
            <a:tailEnd/>
          </a:ln>
        </p:spPr>
        <p:txBody>
          <a:bodyPr vert="eaVert"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400" b="1">
                <a:latin typeface="Times New Roman" panose="02020603050405020304" pitchFamily="18" charset="0"/>
              </a:rPr>
              <a:t>切替装置</a:t>
            </a:r>
          </a:p>
        </p:txBody>
      </p:sp>
      <p:sp>
        <p:nvSpPr>
          <p:cNvPr id="11284" name="Line 26">
            <a:extLst>
              <a:ext uri="{FF2B5EF4-FFF2-40B4-BE49-F238E27FC236}">
                <a16:creationId xmlns:a16="http://schemas.microsoft.com/office/drawing/2014/main" id="{05635D0D-DFF2-4A8D-90CB-88F256BA5CE6}"/>
              </a:ext>
            </a:extLst>
          </p:cNvPr>
          <p:cNvSpPr>
            <a:spLocks noChangeShapeType="1"/>
          </p:cNvSpPr>
          <p:nvPr/>
        </p:nvSpPr>
        <p:spPr bwMode="auto">
          <a:xfrm flipV="1">
            <a:off x="4572000" y="4365625"/>
            <a:ext cx="5762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5" name="Text Box 27">
            <a:extLst>
              <a:ext uri="{FF2B5EF4-FFF2-40B4-BE49-F238E27FC236}">
                <a16:creationId xmlns:a16="http://schemas.microsoft.com/office/drawing/2014/main" id="{E492F424-FF97-4B0C-8EAA-647A4CEF7629}"/>
              </a:ext>
            </a:extLst>
          </p:cNvPr>
          <p:cNvSpPr txBox="1">
            <a:spLocks noChangeArrowheads="1"/>
          </p:cNvSpPr>
          <p:nvPr/>
        </p:nvSpPr>
        <p:spPr bwMode="auto">
          <a:xfrm>
            <a:off x="4586288" y="4221163"/>
            <a:ext cx="360362" cy="792162"/>
          </a:xfrm>
          <a:prstGeom prst="rect">
            <a:avLst/>
          </a:prstGeom>
          <a:solidFill>
            <a:schemeClr val="bg1"/>
          </a:solidFill>
          <a:ln w="9525">
            <a:solidFill>
              <a:schemeClr val="tx1"/>
            </a:solidFill>
            <a:miter lim="800000"/>
            <a:headEnd/>
            <a:tailEnd/>
          </a:ln>
        </p:spPr>
        <p:txBody>
          <a:bodyPr vert="eaVert"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400" b="1">
                <a:latin typeface="Times New Roman" panose="02020603050405020304" pitchFamily="18" charset="0"/>
              </a:rPr>
              <a:t>制御装置</a:t>
            </a:r>
          </a:p>
        </p:txBody>
      </p:sp>
      <p:sp>
        <p:nvSpPr>
          <p:cNvPr id="11286" name="Text Box 28">
            <a:extLst>
              <a:ext uri="{FF2B5EF4-FFF2-40B4-BE49-F238E27FC236}">
                <a16:creationId xmlns:a16="http://schemas.microsoft.com/office/drawing/2014/main" id="{9E4CC8E9-39BD-4706-BBDF-4A4F1C9B552F}"/>
              </a:ext>
            </a:extLst>
          </p:cNvPr>
          <p:cNvSpPr txBox="1">
            <a:spLocks noChangeArrowheads="1"/>
          </p:cNvSpPr>
          <p:nvPr/>
        </p:nvSpPr>
        <p:spPr bwMode="auto">
          <a:xfrm>
            <a:off x="7596188" y="3789363"/>
            <a:ext cx="11398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200" b="1"/>
              <a:t>［電源重要度</a:t>
            </a:r>
            <a:r>
              <a:rPr lang="en-US" altLang="ja-JP" sz="1200" b="1"/>
              <a:t>]</a:t>
            </a:r>
          </a:p>
        </p:txBody>
      </p:sp>
      <p:sp>
        <p:nvSpPr>
          <p:cNvPr id="11287" name="Freeform 29">
            <a:extLst>
              <a:ext uri="{FF2B5EF4-FFF2-40B4-BE49-F238E27FC236}">
                <a16:creationId xmlns:a16="http://schemas.microsoft.com/office/drawing/2014/main" id="{93DBDE3F-2654-4722-A52C-B27D4E7659A4}"/>
              </a:ext>
            </a:extLst>
          </p:cNvPr>
          <p:cNvSpPr>
            <a:spLocks/>
          </p:cNvSpPr>
          <p:nvPr/>
        </p:nvSpPr>
        <p:spPr bwMode="auto">
          <a:xfrm>
            <a:off x="5508625" y="4652963"/>
            <a:ext cx="576263" cy="1368425"/>
          </a:xfrm>
          <a:custGeom>
            <a:avLst/>
            <a:gdLst>
              <a:gd name="T0" fmla="*/ 0 w 363"/>
              <a:gd name="T1" fmla="*/ 0 h 862"/>
              <a:gd name="T2" fmla="*/ 2147483646 w 363"/>
              <a:gd name="T3" fmla="*/ 0 h 862"/>
              <a:gd name="T4" fmla="*/ 2147483646 w 363"/>
              <a:gd name="T5" fmla="*/ 2147483646 h 862"/>
              <a:gd name="T6" fmla="*/ 2147483646 w 363"/>
              <a:gd name="T7" fmla="*/ 2147483646 h 8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3" h="862">
                <a:moveTo>
                  <a:pt x="0" y="0"/>
                </a:moveTo>
                <a:lnTo>
                  <a:pt x="181" y="0"/>
                </a:lnTo>
                <a:lnTo>
                  <a:pt x="181" y="862"/>
                </a:lnTo>
                <a:lnTo>
                  <a:pt x="363" y="86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8" name="Freeform 30">
            <a:extLst>
              <a:ext uri="{FF2B5EF4-FFF2-40B4-BE49-F238E27FC236}">
                <a16:creationId xmlns:a16="http://schemas.microsoft.com/office/drawing/2014/main" id="{65388B05-1691-4A4E-9F84-EEDA900F3E8C}"/>
              </a:ext>
            </a:extLst>
          </p:cNvPr>
          <p:cNvSpPr>
            <a:spLocks/>
          </p:cNvSpPr>
          <p:nvPr/>
        </p:nvSpPr>
        <p:spPr bwMode="auto">
          <a:xfrm>
            <a:off x="5508625" y="4527550"/>
            <a:ext cx="792163" cy="433388"/>
          </a:xfrm>
          <a:custGeom>
            <a:avLst/>
            <a:gdLst>
              <a:gd name="T0" fmla="*/ 0 w 499"/>
              <a:gd name="T1" fmla="*/ 0 h 273"/>
              <a:gd name="T2" fmla="*/ 2147483646 w 499"/>
              <a:gd name="T3" fmla="*/ 0 h 273"/>
              <a:gd name="T4" fmla="*/ 2147483646 w 499"/>
              <a:gd name="T5" fmla="*/ 2147483646 h 273"/>
              <a:gd name="T6" fmla="*/ 0 60000 65536"/>
              <a:gd name="T7" fmla="*/ 0 60000 65536"/>
              <a:gd name="T8" fmla="*/ 0 60000 65536"/>
            </a:gdLst>
            <a:ahLst/>
            <a:cxnLst>
              <a:cxn ang="T6">
                <a:pos x="T0" y="T1"/>
              </a:cxn>
              <a:cxn ang="T7">
                <a:pos x="T2" y="T3"/>
              </a:cxn>
              <a:cxn ang="T8">
                <a:pos x="T4" y="T5"/>
              </a:cxn>
            </a:cxnLst>
            <a:rect l="0" t="0" r="r" b="b"/>
            <a:pathLst>
              <a:path w="499" h="273">
                <a:moveTo>
                  <a:pt x="0" y="0"/>
                </a:moveTo>
                <a:lnTo>
                  <a:pt x="499" y="0"/>
                </a:lnTo>
                <a:lnTo>
                  <a:pt x="499" y="27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9" name="Freeform 31">
            <a:extLst>
              <a:ext uri="{FF2B5EF4-FFF2-40B4-BE49-F238E27FC236}">
                <a16:creationId xmlns:a16="http://schemas.microsoft.com/office/drawing/2014/main" id="{41CCC5E5-C975-4C47-8B28-01C1B0721E29}"/>
              </a:ext>
            </a:extLst>
          </p:cNvPr>
          <p:cNvSpPr>
            <a:spLocks/>
          </p:cNvSpPr>
          <p:nvPr/>
        </p:nvSpPr>
        <p:spPr bwMode="auto">
          <a:xfrm>
            <a:off x="5508625" y="4408488"/>
            <a:ext cx="1943100" cy="1584325"/>
          </a:xfrm>
          <a:custGeom>
            <a:avLst/>
            <a:gdLst>
              <a:gd name="T0" fmla="*/ 0 w 1224"/>
              <a:gd name="T1" fmla="*/ 0 h 998"/>
              <a:gd name="T2" fmla="*/ 2147483646 w 1224"/>
              <a:gd name="T3" fmla="*/ 0 h 998"/>
              <a:gd name="T4" fmla="*/ 2147483646 w 1224"/>
              <a:gd name="T5" fmla="*/ 2147483646 h 998"/>
              <a:gd name="T6" fmla="*/ 2147483646 w 1224"/>
              <a:gd name="T7" fmla="*/ 2147483646 h 9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4" h="998">
                <a:moveTo>
                  <a:pt x="0" y="0"/>
                </a:moveTo>
                <a:lnTo>
                  <a:pt x="1043" y="0"/>
                </a:lnTo>
                <a:lnTo>
                  <a:pt x="1043" y="998"/>
                </a:lnTo>
                <a:lnTo>
                  <a:pt x="1224" y="998"/>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90" name="Freeform 32">
            <a:extLst>
              <a:ext uri="{FF2B5EF4-FFF2-40B4-BE49-F238E27FC236}">
                <a16:creationId xmlns:a16="http://schemas.microsoft.com/office/drawing/2014/main" id="{EB89973D-6A34-46A9-84B5-0F7526D7ED96}"/>
              </a:ext>
            </a:extLst>
          </p:cNvPr>
          <p:cNvSpPr>
            <a:spLocks/>
          </p:cNvSpPr>
          <p:nvPr/>
        </p:nvSpPr>
        <p:spPr bwMode="auto">
          <a:xfrm>
            <a:off x="5508625" y="4292600"/>
            <a:ext cx="2159000" cy="649288"/>
          </a:xfrm>
          <a:custGeom>
            <a:avLst/>
            <a:gdLst>
              <a:gd name="T0" fmla="*/ 0 w 1360"/>
              <a:gd name="T1" fmla="*/ 0 h 409"/>
              <a:gd name="T2" fmla="*/ 2147483646 w 1360"/>
              <a:gd name="T3" fmla="*/ 0 h 409"/>
              <a:gd name="T4" fmla="*/ 2147483646 w 1360"/>
              <a:gd name="T5" fmla="*/ 2147483646 h 409"/>
              <a:gd name="T6" fmla="*/ 0 60000 65536"/>
              <a:gd name="T7" fmla="*/ 0 60000 65536"/>
              <a:gd name="T8" fmla="*/ 0 60000 65536"/>
            </a:gdLst>
            <a:ahLst/>
            <a:cxnLst>
              <a:cxn ang="T6">
                <a:pos x="T0" y="T1"/>
              </a:cxn>
              <a:cxn ang="T7">
                <a:pos x="T2" y="T3"/>
              </a:cxn>
              <a:cxn ang="T8">
                <a:pos x="T4" y="T5"/>
              </a:cxn>
            </a:cxnLst>
            <a:rect l="0" t="0" r="r" b="b"/>
            <a:pathLst>
              <a:path w="1360" h="409">
                <a:moveTo>
                  <a:pt x="0" y="0"/>
                </a:moveTo>
                <a:lnTo>
                  <a:pt x="1360" y="0"/>
                </a:lnTo>
                <a:lnTo>
                  <a:pt x="1360" y="409"/>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91" name="Freeform 33">
            <a:extLst>
              <a:ext uri="{FF2B5EF4-FFF2-40B4-BE49-F238E27FC236}">
                <a16:creationId xmlns:a16="http://schemas.microsoft.com/office/drawing/2014/main" id="{DC1A4154-6EF0-4B39-94E8-CC173A4F8090}"/>
              </a:ext>
            </a:extLst>
          </p:cNvPr>
          <p:cNvSpPr>
            <a:spLocks/>
          </p:cNvSpPr>
          <p:nvPr/>
        </p:nvSpPr>
        <p:spPr bwMode="auto">
          <a:xfrm>
            <a:off x="5435600" y="1701800"/>
            <a:ext cx="720725" cy="1368425"/>
          </a:xfrm>
          <a:custGeom>
            <a:avLst/>
            <a:gdLst>
              <a:gd name="T0" fmla="*/ 0 w 363"/>
              <a:gd name="T1" fmla="*/ 0 h 862"/>
              <a:gd name="T2" fmla="*/ 2147483646 w 363"/>
              <a:gd name="T3" fmla="*/ 0 h 862"/>
              <a:gd name="T4" fmla="*/ 2147483646 w 363"/>
              <a:gd name="T5" fmla="*/ 2147483646 h 862"/>
              <a:gd name="T6" fmla="*/ 2147483646 w 363"/>
              <a:gd name="T7" fmla="*/ 2147483646 h 8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3" h="862">
                <a:moveTo>
                  <a:pt x="0" y="0"/>
                </a:moveTo>
                <a:lnTo>
                  <a:pt x="181" y="0"/>
                </a:lnTo>
                <a:lnTo>
                  <a:pt x="181" y="862"/>
                </a:lnTo>
                <a:lnTo>
                  <a:pt x="363" y="86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92" name="Freeform 34">
            <a:extLst>
              <a:ext uri="{FF2B5EF4-FFF2-40B4-BE49-F238E27FC236}">
                <a16:creationId xmlns:a16="http://schemas.microsoft.com/office/drawing/2014/main" id="{E01A074B-89AC-423A-A347-32C4B2A05752}"/>
              </a:ext>
            </a:extLst>
          </p:cNvPr>
          <p:cNvSpPr>
            <a:spLocks/>
          </p:cNvSpPr>
          <p:nvPr/>
        </p:nvSpPr>
        <p:spPr bwMode="auto">
          <a:xfrm>
            <a:off x="5435600" y="1576388"/>
            <a:ext cx="792163" cy="433387"/>
          </a:xfrm>
          <a:custGeom>
            <a:avLst/>
            <a:gdLst>
              <a:gd name="T0" fmla="*/ 0 w 499"/>
              <a:gd name="T1" fmla="*/ 0 h 273"/>
              <a:gd name="T2" fmla="*/ 2147483646 w 499"/>
              <a:gd name="T3" fmla="*/ 0 h 273"/>
              <a:gd name="T4" fmla="*/ 2147483646 w 499"/>
              <a:gd name="T5" fmla="*/ 2147483646 h 273"/>
              <a:gd name="T6" fmla="*/ 0 60000 65536"/>
              <a:gd name="T7" fmla="*/ 0 60000 65536"/>
              <a:gd name="T8" fmla="*/ 0 60000 65536"/>
            </a:gdLst>
            <a:ahLst/>
            <a:cxnLst>
              <a:cxn ang="T6">
                <a:pos x="T0" y="T1"/>
              </a:cxn>
              <a:cxn ang="T7">
                <a:pos x="T2" y="T3"/>
              </a:cxn>
              <a:cxn ang="T8">
                <a:pos x="T4" y="T5"/>
              </a:cxn>
            </a:cxnLst>
            <a:rect l="0" t="0" r="r" b="b"/>
            <a:pathLst>
              <a:path w="499" h="273">
                <a:moveTo>
                  <a:pt x="0" y="0"/>
                </a:moveTo>
                <a:lnTo>
                  <a:pt x="499" y="0"/>
                </a:lnTo>
                <a:lnTo>
                  <a:pt x="499" y="27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93" name="Freeform 35">
            <a:extLst>
              <a:ext uri="{FF2B5EF4-FFF2-40B4-BE49-F238E27FC236}">
                <a16:creationId xmlns:a16="http://schemas.microsoft.com/office/drawing/2014/main" id="{6E1BC9D7-05E7-48DC-B996-A8CB2592D122}"/>
              </a:ext>
            </a:extLst>
          </p:cNvPr>
          <p:cNvSpPr>
            <a:spLocks/>
          </p:cNvSpPr>
          <p:nvPr/>
        </p:nvSpPr>
        <p:spPr bwMode="auto">
          <a:xfrm>
            <a:off x="5435600" y="1457325"/>
            <a:ext cx="2089150" cy="1584325"/>
          </a:xfrm>
          <a:custGeom>
            <a:avLst/>
            <a:gdLst>
              <a:gd name="T0" fmla="*/ 0 w 1224"/>
              <a:gd name="T1" fmla="*/ 0 h 998"/>
              <a:gd name="T2" fmla="*/ 2147483646 w 1224"/>
              <a:gd name="T3" fmla="*/ 0 h 998"/>
              <a:gd name="T4" fmla="*/ 2147483646 w 1224"/>
              <a:gd name="T5" fmla="*/ 2147483646 h 998"/>
              <a:gd name="T6" fmla="*/ 2147483646 w 1224"/>
              <a:gd name="T7" fmla="*/ 2147483646 h 9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4" h="998">
                <a:moveTo>
                  <a:pt x="0" y="0"/>
                </a:moveTo>
                <a:lnTo>
                  <a:pt x="1043" y="0"/>
                </a:lnTo>
                <a:lnTo>
                  <a:pt x="1043" y="998"/>
                </a:lnTo>
                <a:lnTo>
                  <a:pt x="1224" y="998"/>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94" name="Freeform 36">
            <a:extLst>
              <a:ext uri="{FF2B5EF4-FFF2-40B4-BE49-F238E27FC236}">
                <a16:creationId xmlns:a16="http://schemas.microsoft.com/office/drawing/2014/main" id="{3ABA409E-47C1-4C02-924D-8C1725EEC271}"/>
              </a:ext>
            </a:extLst>
          </p:cNvPr>
          <p:cNvSpPr>
            <a:spLocks/>
          </p:cNvSpPr>
          <p:nvPr/>
        </p:nvSpPr>
        <p:spPr bwMode="auto">
          <a:xfrm>
            <a:off x="5435600" y="1341438"/>
            <a:ext cx="2159000" cy="649287"/>
          </a:xfrm>
          <a:custGeom>
            <a:avLst/>
            <a:gdLst>
              <a:gd name="T0" fmla="*/ 0 w 1360"/>
              <a:gd name="T1" fmla="*/ 0 h 409"/>
              <a:gd name="T2" fmla="*/ 2147483646 w 1360"/>
              <a:gd name="T3" fmla="*/ 0 h 409"/>
              <a:gd name="T4" fmla="*/ 2147483646 w 1360"/>
              <a:gd name="T5" fmla="*/ 2147483646 h 409"/>
              <a:gd name="T6" fmla="*/ 0 60000 65536"/>
              <a:gd name="T7" fmla="*/ 0 60000 65536"/>
              <a:gd name="T8" fmla="*/ 0 60000 65536"/>
            </a:gdLst>
            <a:ahLst/>
            <a:cxnLst>
              <a:cxn ang="T6">
                <a:pos x="T0" y="T1"/>
              </a:cxn>
              <a:cxn ang="T7">
                <a:pos x="T2" y="T3"/>
              </a:cxn>
              <a:cxn ang="T8">
                <a:pos x="T4" y="T5"/>
              </a:cxn>
            </a:cxnLst>
            <a:rect l="0" t="0" r="r" b="b"/>
            <a:pathLst>
              <a:path w="1360" h="409">
                <a:moveTo>
                  <a:pt x="0" y="0"/>
                </a:moveTo>
                <a:lnTo>
                  <a:pt x="1360" y="0"/>
                </a:lnTo>
                <a:lnTo>
                  <a:pt x="1360" y="409"/>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1295" name="Picture 76" descr="DSCF1761">
            <a:extLst>
              <a:ext uri="{FF2B5EF4-FFF2-40B4-BE49-F238E27FC236}">
                <a16:creationId xmlns:a16="http://schemas.microsoft.com/office/drawing/2014/main" id="{CFCCF344-15EB-4213-895A-50BB8CD1B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65" t="7668" r="47083"/>
          <a:stretch>
            <a:fillRect/>
          </a:stretch>
        </p:blipFill>
        <p:spPr bwMode="auto">
          <a:xfrm>
            <a:off x="6113463" y="2813050"/>
            <a:ext cx="219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Picture 76" descr="DSCF1761">
            <a:extLst>
              <a:ext uri="{FF2B5EF4-FFF2-40B4-BE49-F238E27FC236}">
                <a16:creationId xmlns:a16="http://schemas.microsoft.com/office/drawing/2014/main" id="{DE1AF369-78F1-478D-8FE6-544EED0292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65" t="7668" r="47514"/>
          <a:stretch>
            <a:fillRect/>
          </a:stretch>
        </p:blipFill>
        <p:spPr bwMode="auto">
          <a:xfrm>
            <a:off x="7480300" y="2813050"/>
            <a:ext cx="217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Picture 76" descr="DSCF1761">
            <a:extLst>
              <a:ext uri="{FF2B5EF4-FFF2-40B4-BE49-F238E27FC236}">
                <a16:creationId xmlns:a16="http://schemas.microsoft.com/office/drawing/2014/main" id="{DEB4206A-F7A5-4651-B8A3-C3B801DFEF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65" t="7668" r="47371"/>
          <a:stretch>
            <a:fillRect/>
          </a:stretch>
        </p:blipFill>
        <p:spPr bwMode="auto">
          <a:xfrm>
            <a:off x="7480300" y="1878013"/>
            <a:ext cx="2174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76" descr="DSCF1761">
            <a:extLst>
              <a:ext uri="{FF2B5EF4-FFF2-40B4-BE49-F238E27FC236}">
                <a16:creationId xmlns:a16="http://schemas.microsoft.com/office/drawing/2014/main" id="{B6945E68-BDE4-40E5-8A67-2A0DBF147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65" t="7668" r="46939"/>
          <a:stretch>
            <a:fillRect/>
          </a:stretch>
        </p:blipFill>
        <p:spPr bwMode="auto">
          <a:xfrm>
            <a:off x="6113463" y="1878013"/>
            <a:ext cx="2206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Picture 76" descr="DSCF1761">
            <a:extLst>
              <a:ext uri="{FF2B5EF4-FFF2-40B4-BE49-F238E27FC236}">
                <a16:creationId xmlns:a16="http://schemas.microsoft.com/office/drawing/2014/main" id="{2A8DF9B2-AEE1-4F2F-8983-EFDA590123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65" t="7668" r="17722"/>
          <a:stretch>
            <a:fillRect/>
          </a:stretch>
        </p:blipFill>
        <p:spPr bwMode="auto">
          <a:xfrm>
            <a:off x="7453313" y="4932363"/>
            <a:ext cx="3905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0" name="AutoShape 42">
            <a:extLst>
              <a:ext uri="{FF2B5EF4-FFF2-40B4-BE49-F238E27FC236}">
                <a16:creationId xmlns:a16="http://schemas.microsoft.com/office/drawing/2014/main" id="{7C3944D0-EC77-4B73-97CF-1AF4CAE417E0}"/>
              </a:ext>
            </a:extLst>
          </p:cNvPr>
          <p:cNvSpPr>
            <a:spLocks noChangeArrowheads="1"/>
          </p:cNvSpPr>
          <p:nvPr/>
        </p:nvSpPr>
        <p:spPr bwMode="auto">
          <a:xfrm>
            <a:off x="7931150" y="5105400"/>
            <a:ext cx="365125" cy="246063"/>
          </a:xfrm>
          <a:prstGeom prst="roundRect">
            <a:avLst>
              <a:gd name="adj" fmla="val 16667"/>
            </a:avLst>
          </a:prstGeom>
          <a:solidFill>
            <a:srgbClr val="FFFFFF"/>
          </a:solidFill>
          <a:ln w="9525">
            <a:solidFill>
              <a:srgbClr val="000000"/>
            </a:solidFill>
            <a:round/>
            <a:headEnd/>
            <a:tailEnd/>
          </a:ln>
        </p:spPr>
        <p:txBody>
          <a:bodyPr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1301" name="Text Box 43">
            <a:extLst>
              <a:ext uri="{FF2B5EF4-FFF2-40B4-BE49-F238E27FC236}">
                <a16:creationId xmlns:a16="http://schemas.microsoft.com/office/drawing/2014/main" id="{3C2B4419-59E1-48C2-A55F-2E1E6BBA54E0}"/>
              </a:ext>
            </a:extLst>
          </p:cNvPr>
          <p:cNvSpPr txBox="1">
            <a:spLocks noChangeArrowheads="1"/>
          </p:cNvSpPr>
          <p:nvPr/>
        </p:nvSpPr>
        <p:spPr bwMode="auto">
          <a:xfrm>
            <a:off x="7862888" y="5108575"/>
            <a:ext cx="50165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000">
                <a:latin typeface="Century" panose="02040604050505020304" pitchFamily="18" charset="0"/>
              </a:rPr>
              <a:t>電池</a:t>
            </a:r>
            <a:endParaRPr lang="ja-JP" altLang="en-US" sz="1000" b="1">
              <a:latin typeface="Times New Roman" panose="02020603050405020304" pitchFamily="18" charset="0"/>
            </a:endParaRPr>
          </a:p>
        </p:txBody>
      </p:sp>
      <p:pic>
        <p:nvPicPr>
          <p:cNvPr id="11302" name="Picture 76" descr="DSCF1761">
            <a:extLst>
              <a:ext uri="{FF2B5EF4-FFF2-40B4-BE49-F238E27FC236}">
                <a16:creationId xmlns:a16="http://schemas.microsoft.com/office/drawing/2014/main" id="{88F57006-F27E-4809-A2CA-37771D07EF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65" t="7668" r="17722"/>
          <a:stretch>
            <a:fillRect/>
          </a:stretch>
        </p:blipFill>
        <p:spPr bwMode="auto">
          <a:xfrm>
            <a:off x="6099175" y="4932363"/>
            <a:ext cx="390525" cy="4016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303" name="AutoShape 45">
            <a:extLst>
              <a:ext uri="{FF2B5EF4-FFF2-40B4-BE49-F238E27FC236}">
                <a16:creationId xmlns:a16="http://schemas.microsoft.com/office/drawing/2014/main" id="{9EFC48F8-4104-4B2D-8FC1-06B28A00A858}"/>
              </a:ext>
            </a:extLst>
          </p:cNvPr>
          <p:cNvSpPr>
            <a:spLocks noChangeArrowheads="1"/>
          </p:cNvSpPr>
          <p:nvPr/>
        </p:nvSpPr>
        <p:spPr bwMode="auto">
          <a:xfrm>
            <a:off x="6584950" y="5119688"/>
            <a:ext cx="365125" cy="246062"/>
          </a:xfrm>
          <a:prstGeom prst="roundRect">
            <a:avLst>
              <a:gd name="adj" fmla="val 16667"/>
            </a:avLst>
          </a:prstGeom>
          <a:solidFill>
            <a:srgbClr val="FFFFFF"/>
          </a:solidFill>
          <a:ln w="9525">
            <a:solidFill>
              <a:srgbClr val="000000"/>
            </a:solidFill>
            <a:round/>
            <a:headEnd/>
            <a:tailEnd/>
          </a:ln>
        </p:spPr>
        <p:txBody>
          <a:bodyPr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1304" name="Text Box 46">
            <a:extLst>
              <a:ext uri="{FF2B5EF4-FFF2-40B4-BE49-F238E27FC236}">
                <a16:creationId xmlns:a16="http://schemas.microsoft.com/office/drawing/2014/main" id="{9B779B15-78B3-44A5-8CC0-58B552F10382}"/>
              </a:ext>
            </a:extLst>
          </p:cNvPr>
          <p:cNvSpPr txBox="1">
            <a:spLocks noChangeArrowheads="1"/>
          </p:cNvSpPr>
          <p:nvPr/>
        </p:nvSpPr>
        <p:spPr bwMode="auto">
          <a:xfrm>
            <a:off x="6516688" y="5122863"/>
            <a:ext cx="5016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000">
                <a:latin typeface="Century" panose="02040604050505020304" pitchFamily="18" charset="0"/>
              </a:rPr>
              <a:t>電池</a:t>
            </a:r>
            <a:endParaRPr lang="ja-JP" altLang="en-US" sz="1000" b="1">
              <a:latin typeface="Times New Roman" panose="02020603050405020304" pitchFamily="18" charset="0"/>
            </a:endParaRPr>
          </a:p>
        </p:txBody>
      </p:sp>
      <p:pic>
        <p:nvPicPr>
          <p:cNvPr id="11305" name="Picture 76" descr="DSCF1761">
            <a:extLst>
              <a:ext uri="{FF2B5EF4-FFF2-40B4-BE49-F238E27FC236}">
                <a16:creationId xmlns:a16="http://schemas.microsoft.com/office/drawing/2014/main" id="{35DE6E45-D9AE-4E39-AA93-248AEF656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65" t="7668" r="17722"/>
          <a:stretch>
            <a:fillRect/>
          </a:stretch>
        </p:blipFill>
        <p:spPr bwMode="auto">
          <a:xfrm>
            <a:off x="6099175" y="5795963"/>
            <a:ext cx="3905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6" name="AutoShape 48">
            <a:extLst>
              <a:ext uri="{FF2B5EF4-FFF2-40B4-BE49-F238E27FC236}">
                <a16:creationId xmlns:a16="http://schemas.microsoft.com/office/drawing/2014/main" id="{B192DDD7-E5E0-40B0-A40F-7F4C6BCFAA31}"/>
              </a:ext>
            </a:extLst>
          </p:cNvPr>
          <p:cNvSpPr>
            <a:spLocks noChangeArrowheads="1"/>
          </p:cNvSpPr>
          <p:nvPr/>
        </p:nvSpPr>
        <p:spPr bwMode="auto">
          <a:xfrm>
            <a:off x="6577013" y="5969000"/>
            <a:ext cx="365125" cy="246063"/>
          </a:xfrm>
          <a:prstGeom prst="roundRect">
            <a:avLst>
              <a:gd name="adj" fmla="val 16667"/>
            </a:avLst>
          </a:prstGeom>
          <a:solidFill>
            <a:srgbClr val="FFFFFF"/>
          </a:solidFill>
          <a:ln w="9525">
            <a:solidFill>
              <a:srgbClr val="000000"/>
            </a:solidFill>
            <a:round/>
            <a:headEnd/>
            <a:tailEnd/>
          </a:ln>
        </p:spPr>
        <p:txBody>
          <a:bodyPr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1307" name="Text Box 49">
            <a:extLst>
              <a:ext uri="{FF2B5EF4-FFF2-40B4-BE49-F238E27FC236}">
                <a16:creationId xmlns:a16="http://schemas.microsoft.com/office/drawing/2014/main" id="{1F9CE7D0-E7F1-4305-8D00-00731E8D68EE}"/>
              </a:ext>
            </a:extLst>
          </p:cNvPr>
          <p:cNvSpPr txBox="1">
            <a:spLocks noChangeArrowheads="1"/>
          </p:cNvSpPr>
          <p:nvPr/>
        </p:nvSpPr>
        <p:spPr bwMode="auto">
          <a:xfrm>
            <a:off x="6508750" y="5972175"/>
            <a:ext cx="50165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000">
                <a:latin typeface="Century" panose="02040604050505020304" pitchFamily="18" charset="0"/>
              </a:rPr>
              <a:t>電池</a:t>
            </a:r>
            <a:endParaRPr lang="ja-JP" altLang="en-US" sz="1000" b="1">
              <a:latin typeface="Times New Roman" panose="02020603050405020304" pitchFamily="18" charset="0"/>
            </a:endParaRPr>
          </a:p>
        </p:txBody>
      </p:sp>
      <p:pic>
        <p:nvPicPr>
          <p:cNvPr id="11308" name="Picture 76" descr="DSCF1761">
            <a:extLst>
              <a:ext uri="{FF2B5EF4-FFF2-40B4-BE49-F238E27FC236}">
                <a16:creationId xmlns:a16="http://schemas.microsoft.com/office/drawing/2014/main" id="{AEC4B5DE-429C-4144-9D2E-6BE50191FC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65" t="7668" r="17722"/>
          <a:stretch>
            <a:fillRect/>
          </a:stretch>
        </p:blipFill>
        <p:spPr bwMode="auto">
          <a:xfrm>
            <a:off x="7451725" y="5795963"/>
            <a:ext cx="3905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9" name="AutoShape 51">
            <a:extLst>
              <a:ext uri="{FF2B5EF4-FFF2-40B4-BE49-F238E27FC236}">
                <a16:creationId xmlns:a16="http://schemas.microsoft.com/office/drawing/2014/main" id="{C5E74C34-931E-48A3-95C1-8825EBB9108E}"/>
              </a:ext>
            </a:extLst>
          </p:cNvPr>
          <p:cNvSpPr>
            <a:spLocks noChangeArrowheads="1"/>
          </p:cNvSpPr>
          <p:nvPr/>
        </p:nvSpPr>
        <p:spPr bwMode="auto">
          <a:xfrm>
            <a:off x="7929563" y="5969000"/>
            <a:ext cx="365125" cy="246063"/>
          </a:xfrm>
          <a:prstGeom prst="roundRect">
            <a:avLst>
              <a:gd name="adj" fmla="val 16667"/>
            </a:avLst>
          </a:prstGeom>
          <a:solidFill>
            <a:srgbClr val="FFFFFF"/>
          </a:solidFill>
          <a:ln w="9525">
            <a:solidFill>
              <a:srgbClr val="000000"/>
            </a:solidFill>
            <a:round/>
            <a:headEnd/>
            <a:tailEnd/>
          </a:ln>
        </p:spPr>
        <p:txBody>
          <a:bodyPr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1310" name="Text Box 52">
            <a:extLst>
              <a:ext uri="{FF2B5EF4-FFF2-40B4-BE49-F238E27FC236}">
                <a16:creationId xmlns:a16="http://schemas.microsoft.com/office/drawing/2014/main" id="{01C30FF9-DB0A-4200-97F7-5E25ECC48076}"/>
              </a:ext>
            </a:extLst>
          </p:cNvPr>
          <p:cNvSpPr txBox="1">
            <a:spLocks noChangeArrowheads="1"/>
          </p:cNvSpPr>
          <p:nvPr/>
        </p:nvSpPr>
        <p:spPr bwMode="auto">
          <a:xfrm>
            <a:off x="7861300" y="5972175"/>
            <a:ext cx="50165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000">
                <a:latin typeface="Century" panose="02040604050505020304" pitchFamily="18" charset="0"/>
              </a:rPr>
              <a:t>電池</a:t>
            </a:r>
            <a:endParaRPr lang="ja-JP" altLang="en-US" sz="1000" b="1">
              <a:latin typeface="Times New Roman" panose="02020603050405020304" pitchFamily="18" charset="0"/>
            </a:endParaRPr>
          </a:p>
        </p:txBody>
      </p:sp>
      <p:sp>
        <p:nvSpPr>
          <p:cNvPr id="11311" name="Freeform 53">
            <a:extLst>
              <a:ext uri="{FF2B5EF4-FFF2-40B4-BE49-F238E27FC236}">
                <a16:creationId xmlns:a16="http://schemas.microsoft.com/office/drawing/2014/main" id="{6B5B6397-29BE-4E44-B135-92B433435369}"/>
              </a:ext>
            </a:extLst>
          </p:cNvPr>
          <p:cNvSpPr>
            <a:spLocks/>
          </p:cNvSpPr>
          <p:nvPr/>
        </p:nvSpPr>
        <p:spPr bwMode="auto">
          <a:xfrm>
            <a:off x="5029200" y="2060575"/>
            <a:ext cx="215900" cy="936625"/>
          </a:xfrm>
          <a:custGeom>
            <a:avLst/>
            <a:gdLst>
              <a:gd name="T0" fmla="*/ 2147483646 w 136"/>
              <a:gd name="T1" fmla="*/ 0 h 590"/>
              <a:gd name="T2" fmla="*/ 2147483646 w 136"/>
              <a:gd name="T3" fmla="*/ 2147483646 h 590"/>
              <a:gd name="T4" fmla="*/ 0 w 136"/>
              <a:gd name="T5" fmla="*/ 2147483646 h 590"/>
              <a:gd name="T6" fmla="*/ 0 60000 65536"/>
              <a:gd name="T7" fmla="*/ 0 60000 65536"/>
              <a:gd name="T8" fmla="*/ 0 60000 65536"/>
            </a:gdLst>
            <a:ahLst/>
            <a:cxnLst>
              <a:cxn ang="T6">
                <a:pos x="T0" y="T1"/>
              </a:cxn>
              <a:cxn ang="T7">
                <a:pos x="T2" y="T3"/>
              </a:cxn>
              <a:cxn ang="T8">
                <a:pos x="T4" y="T5"/>
              </a:cxn>
            </a:cxnLst>
            <a:rect l="0" t="0" r="r" b="b"/>
            <a:pathLst>
              <a:path w="136" h="590">
                <a:moveTo>
                  <a:pt x="136" y="0"/>
                </a:moveTo>
                <a:lnTo>
                  <a:pt x="136" y="590"/>
                </a:lnTo>
                <a:lnTo>
                  <a:pt x="0" y="59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12" name="Freeform 54">
            <a:extLst>
              <a:ext uri="{FF2B5EF4-FFF2-40B4-BE49-F238E27FC236}">
                <a16:creationId xmlns:a16="http://schemas.microsoft.com/office/drawing/2014/main" id="{6D7D16DA-15DF-43AF-ADAF-3286A96A841D}"/>
              </a:ext>
            </a:extLst>
          </p:cNvPr>
          <p:cNvSpPr>
            <a:spLocks/>
          </p:cNvSpPr>
          <p:nvPr/>
        </p:nvSpPr>
        <p:spPr bwMode="auto">
          <a:xfrm>
            <a:off x="7251700" y="1268413"/>
            <a:ext cx="431800" cy="360362"/>
          </a:xfrm>
          <a:custGeom>
            <a:avLst/>
            <a:gdLst>
              <a:gd name="T0" fmla="*/ 0 w 272"/>
              <a:gd name="T1" fmla="*/ 0 h 227"/>
              <a:gd name="T2" fmla="*/ 2147483646 w 272"/>
              <a:gd name="T3" fmla="*/ 0 h 227"/>
              <a:gd name="T4" fmla="*/ 2147483646 w 272"/>
              <a:gd name="T5" fmla="*/ 2147483646 h 227"/>
              <a:gd name="T6" fmla="*/ 0 60000 65536"/>
              <a:gd name="T7" fmla="*/ 0 60000 65536"/>
              <a:gd name="T8" fmla="*/ 0 60000 65536"/>
            </a:gdLst>
            <a:ahLst/>
            <a:cxnLst>
              <a:cxn ang="T6">
                <a:pos x="T0" y="T1"/>
              </a:cxn>
              <a:cxn ang="T7">
                <a:pos x="T2" y="T3"/>
              </a:cxn>
              <a:cxn ang="T8">
                <a:pos x="T4" y="T5"/>
              </a:cxn>
            </a:cxnLst>
            <a:rect l="0" t="0" r="r" b="b"/>
            <a:pathLst>
              <a:path w="272" h="227">
                <a:moveTo>
                  <a:pt x="0" y="0"/>
                </a:moveTo>
                <a:lnTo>
                  <a:pt x="272" y="0"/>
                </a:lnTo>
                <a:lnTo>
                  <a:pt x="272" y="227"/>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13" name="Freeform 55">
            <a:extLst>
              <a:ext uri="{FF2B5EF4-FFF2-40B4-BE49-F238E27FC236}">
                <a16:creationId xmlns:a16="http://schemas.microsoft.com/office/drawing/2014/main" id="{7949951A-85A1-42DA-920B-D4928F3EA4DC}"/>
              </a:ext>
            </a:extLst>
          </p:cNvPr>
          <p:cNvSpPr>
            <a:spLocks/>
          </p:cNvSpPr>
          <p:nvPr/>
        </p:nvSpPr>
        <p:spPr bwMode="auto">
          <a:xfrm>
            <a:off x="7092950" y="1403350"/>
            <a:ext cx="431800" cy="360363"/>
          </a:xfrm>
          <a:custGeom>
            <a:avLst/>
            <a:gdLst>
              <a:gd name="T0" fmla="*/ 0 w 272"/>
              <a:gd name="T1" fmla="*/ 0 h 227"/>
              <a:gd name="T2" fmla="*/ 2147483646 w 272"/>
              <a:gd name="T3" fmla="*/ 0 h 227"/>
              <a:gd name="T4" fmla="*/ 2147483646 w 272"/>
              <a:gd name="T5" fmla="*/ 2147483646 h 227"/>
              <a:gd name="T6" fmla="*/ 0 60000 65536"/>
              <a:gd name="T7" fmla="*/ 0 60000 65536"/>
              <a:gd name="T8" fmla="*/ 0 60000 65536"/>
            </a:gdLst>
            <a:ahLst/>
            <a:cxnLst>
              <a:cxn ang="T6">
                <a:pos x="T0" y="T1"/>
              </a:cxn>
              <a:cxn ang="T7">
                <a:pos x="T2" y="T3"/>
              </a:cxn>
              <a:cxn ang="T8">
                <a:pos x="T4" y="T5"/>
              </a:cxn>
            </a:cxnLst>
            <a:rect l="0" t="0" r="r" b="b"/>
            <a:pathLst>
              <a:path w="272" h="227">
                <a:moveTo>
                  <a:pt x="0" y="0"/>
                </a:moveTo>
                <a:lnTo>
                  <a:pt x="272" y="0"/>
                </a:lnTo>
                <a:lnTo>
                  <a:pt x="272" y="227"/>
                </a:lnTo>
              </a:path>
            </a:pathLst>
          </a:custGeom>
          <a:noFill/>
          <a:ln w="12700" cmpd="sng">
            <a:solidFill>
              <a:srgbClr val="FF0000"/>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14" name="Freeform 56">
            <a:extLst>
              <a:ext uri="{FF2B5EF4-FFF2-40B4-BE49-F238E27FC236}">
                <a16:creationId xmlns:a16="http://schemas.microsoft.com/office/drawing/2014/main" id="{06036A5E-16FD-42EA-9A8F-A092A6FF3F50}"/>
              </a:ext>
            </a:extLst>
          </p:cNvPr>
          <p:cNvSpPr>
            <a:spLocks/>
          </p:cNvSpPr>
          <p:nvPr/>
        </p:nvSpPr>
        <p:spPr bwMode="auto">
          <a:xfrm>
            <a:off x="7280275" y="2473325"/>
            <a:ext cx="142875" cy="504825"/>
          </a:xfrm>
          <a:custGeom>
            <a:avLst/>
            <a:gdLst>
              <a:gd name="T0" fmla="*/ 0 w 90"/>
              <a:gd name="T1" fmla="*/ 0 h 318"/>
              <a:gd name="T2" fmla="*/ 0 w 90"/>
              <a:gd name="T3" fmla="*/ 2147483646 h 318"/>
              <a:gd name="T4" fmla="*/ 2147483646 w 90"/>
              <a:gd name="T5" fmla="*/ 2147483646 h 318"/>
              <a:gd name="T6" fmla="*/ 0 60000 65536"/>
              <a:gd name="T7" fmla="*/ 0 60000 65536"/>
              <a:gd name="T8" fmla="*/ 0 60000 65536"/>
            </a:gdLst>
            <a:ahLst/>
            <a:cxnLst>
              <a:cxn ang="T6">
                <a:pos x="T0" y="T1"/>
              </a:cxn>
              <a:cxn ang="T7">
                <a:pos x="T2" y="T3"/>
              </a:cxn>
              <a:cxn ang="T8">
                <a:pos x="T4" y="T5"/>
              </a:cxn>
            </a:cxnLst>
            <a:rect l="0" t="0" r="r" b="b"/>
            <a:pathLst>
              <a:path w="90" h="318">
                <a:moveTo>
                  <a:pt x="0" y="0"/>
                </a:moveTo>
                <a:lnTo>
                  <a:pt x="0" y="318"/>
                </a:lnTo>
                <a:lnTo>
                  <a:pt x="90" y="318"/>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15" name="Freeform 57">
            <a:extLst>
              <a:ext uri="{FF2B5EF4-FFF2-40B4-BE49-F238E27FC236}">
                <a16:creationId xmlns:a16="http://schemas.microsoft.com/office/drawing/2014/main" id="{C78A6090-969A-49A3-8E61-3932768F4175}"/>
              </a:ext>
            </a:extLst>
          </p:cNvPr>
          <p:cNvSpPr>
            <a:spLocks/>
          </p:cNvSpPr>
          <p:nvPr/>
        </p:nvSpPr>
        <p:spPr bwMode="auto">
          <a:xfrm>
            <a:off x="7131050" y="2636838"/>
            <a:ext cx="142875" cy="504825"/>
          </a:xfrm>
          <a:custGeom>
            <a:avLst/>
            <a:gdLst>
              <a:gd name="T0" fmla="*/ 0 w 90"/>
              <a:gd name="T1" fmla="*/ 0 h 318"/>
              <a:gd name="T2" fmla="*/ 0 w 90"/>
              <a:gd name="T3" fmla="*/ 2147483646 h 318"/>
              <a:gd name="T4" fmla="*/ 2147483646 w 90"/>
              <a:gd name="T5" fmla="*/ 2147483646 h 318"/>
              <a:gd name="T6" fmla="*/ 0 60000 65536"/>
              <a:gd name="T7" fmla="*/ 0 60000 65536"/>
              <a:gd name="T8" fmla="*/ 0 60000 65536"/>
            </a:gdLst>
            <a:ahLst/>
            <a:cxnLst>
              <a:cxn ang="T6">
                <a:pos x="T0" y="T1"/>
              </a:cxn>
              <a:cxn ang="T7">
                <a:pos x="T2" y="T3"/>
              </a:cxn>
              <a:cxn ang="T8">
                <a:pos x="T4" y="T5"/>
              </a:cxn>
            </a:cxnLst>
            <a:rect l="0" t="0" r="r" b="b"/>
            <a:pathLst>
              <a:path w="90" h="318">
                <a:moveTo>
                  <a:pt x="0" y="0"/>
                </a:moveTo>
                <a:lnTo>
                  <a:pt x="0" y="318"/>
                </a:lnTo>
                <a:lnTo>
                  <a:pt x="90" y="318"/>
                </a:lnTo>
              </a:path>
            </a:pathLst>
          </a:custGeom>
          <a:noFill/>
          <a:ln w="12700" cmpd="sng">
            <a:solidFill>
              <a:srgbClr val="FF0000"/>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16" name="Freeform 58">
            <a:extLst>
              <a:ext uri="{FF2B5EF4-FFF2-40B4-BE49-F238E27FC236}">
                <a16:creationId xmlns:a16="http://schemas.microsoft.com/office/drawing/2014/main" id="{AB2666F1-7FE3-48B1-BF51-8BB6BFE8A641}"/>
              </a:ext>
            </a:extLst>
          </p:cNvPr>
          <p:cNvSpPr>
            <a:spLocks/>
          </p:cNvSpPr>
          <p:nvPr/>
        </p:nvSpPr>
        <p:spPr bwMode="auto">
          <a:xfrm>
            <a:off x="5867400" y="1522413"/>
            <a:ext cx="431800" cy="288925"/>
          </a:xfrm>
          <a:custGeom>
            <a:avLst/>
            <a:gdLst>
              <a:gd name="T0" fmla="*/ 0 w 272"/>
              <a:gd name="T1" fmla="*/ 0 h 227"/>
              <a:gd name="T2" fmla="*/ 2147483646 w 272"/>
              <a:gd name="T3" fmla="*/ 0 h 227"/>
              <a:gd name="T4" fmla="*/ 2147483646 w 272"/>
              <a:gd name="T5" fmla="*/ 2147483646 h 227"/>
              <a:gd name="T6" fmla="*/ 0 60000 65536"/>
              <a:gd name="T7" fmla="*/ 0 60000 65536"/>
              <a:gd name="T8" fmla="*/ 0 60000 65536"/>
            </a:gdLst>
            <a:ahLst/>
            <a:cxnLst>
              <a:cxn ang="T6">
                <a:pos x="T0" y="T1"/>
              </a:cxn>
              <a:cxn ang="T7">
                <a:pos x="T2" y="T3"/>
              </a:cxn>
              <a:cxn ang="T8">
                <a:pos x="T4" y="T5"/>
              </a:cxn>
            </a:cxnLst>
            <a:rect l="0" t="0" r="r" b="b"/>
            <a:pathLst>
              <a:path w="272" h="227">
                <a:moveTo>
                  <a:pt x="0" y="0"/>
                </a:moveTo>
                <a:lnTo>
                  <a:pt x="272" y="0"/>
                </a:lnTo>
                <a:lnTo>
                  <a:pt x="272" y="227"/>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17" name="Freeform 59">
            <a:extLst>
              <a:ext uri="{FF2B5EF4-FFF2-40B4-BE49-F238E27FC236}">
                <a16:creationId xmlns:a16="http://schemas.microsoft.com/office/drawing/2014/main" id="{2DE1648A-53FF-4E88-A6AB-D4DE4C43585F}"/>
              </a:ext>
            </a:extLst>
          </p:cNvPr>
          <p:cNvSpPr>
            <a:spLocks/>
          </p:cNvSpPr>
          <p:nvPr/>
        </p:nvSpPr>
        <p:spPr bwMode="auto">
          <a:xfrm>
            <a:off x="5724525" y="1628775"/>
            <a:ext cx="431800" cy="215900"/>
          </a:xfrm>
          <a:custGeom>
            <a:avLst/>
            <a:gdLst>
              <a:gd name="T0" fmla="*/ 0 w 272"/>
              <a:gd name="T1" fmla="*/ 0 h 227"/>
              <a:gd name="T2" fmla="*/ 2147483646 w 272"/>
              <a:gd name="T3" fmla="*/ 0 h 227"/>
              <a:gd name="T4" fmla="*/ 2147483646 w 272"/>
              <a:gd name="T5" fmla="*/ 2147483646 h 227"/>
              <a:gd name="T6" fmla="*/ 0 60000 65536"/>
              <a:gd name="T7" fmla="*/ 0 60000 65536"/>
              <a:gd name="T8" fmla="*/ 0 60000 65536"/>
            </a:gdLst>
            <a:ahLst/>
            <a:cxnLst>
              <a:cxn ang="T6">
                <a:pos x="T0" y="T1"/>
              </a:cxn>
              <a:cxn ang="T7">
                <a:pos x="T2" y="T3"/>
              </a:cxn>
              <a:cxn ang="T8">
                <a:pos x="T4" y="T5"/>
              </a:cxn>
            </a:cxnLst>
            <a:rect l="0" t="0" r="r" b="b"/>
            <a:pathLst>
              <a:path w="272" h="227">
                <a:moveTo>
                  <a:pt x="0" y="0"/>
                </a:moveTo>
                <a:lnTo>
                  <a:pt x="272" y="0"/>
                </a:lnTo>
                <a:lnTo>
                  <a:pt x="272" y="227"/>
                </a:lnTo>
              </a:path>
            </a:pathLst>
          </a:custGeom>
          <a:noFill/>
          <a:ln w="12700" cmpd="sng">
            <a:solidFill>
              <a:srgbClr val="FF0000"/>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18" name="Freeform 60">
            <a:extLst>
              <a:ext uri="{FF2B5EF4-FFF2-40B4-BE49-F238E27FC236}">
                <a16:creationId xmlns:a16="http://schemas.microsoft.com/office/drawing/2014/main" id="{7AA78958-2AAE-43DE-B5AB-D001797E4066}"/>
              </a:ext>
            </a:extLst>
          </p:cNvPr>
          <p:cNvSpPr>
            <a:spLocks/>
          </p:cNvSpPr>
          <p:nvPr/>
        </p:nvSpPr>
        <p:spPr bwMode="auto">
          <a:xfrm>
            <a:off x="5724525" y="2636838"/>
            <a:ext cx="142875" cy="504825"/>
          </a:xfrm>
          <a:custGeom>
            <a:avLst/>
            <a:gdLst>
              <a:gd name="T0" fmla="*/ 0 w 90"/>
              <a:gd name="T1" fmla="*/ 0 h 318"/>
              <a:gd name="T2" fmla="*/ 0 w 90"/>
              <a:gd name="T3" fmla="*/ 2147483646 h 318"/>
              <a:gd name="T4" fmla="*/ 2147483646 w 90"/>
              <a:gd name="T5" fmla="*/ 2147483646 h 318"/>
              <a:gd name="T6" fmla="*/ 0 60000 65536"/>
              <a:gd name="T7" fmla="*/ 0 60000 65536"/>
              <a:gd name="T8" fmla="*/ 0 60000 65536"/>
            </a:gdLst>
            <a:ahLst/>
            <a:cxnLst>
              <a:cxn ang="T6">
                <a:pos x="T0" y="T1"/>
              </a:cxn>
              <a:cxn ang="T7">
                <a:pos x="T2" y="T3"/>
              </a:cxn>
              <a:cxn ang="T8">
                <a:pos x="T4" y="T5"/>
              </a:cxn>
            </a:cxnLst>
            <a:rect l="0" t="0" r="r" b="b"/>
            <a:pathLst>
              <a:path w="90" h="318">
                <a:moveTo>
                  <a:pt x="0" y="0"/>
                </a:moveTo>
                <a:lnTo>
                  <a:pt x="0" y="318"/>
                </a:lnTo>
                <a:lnTo>
                  <a:pt x="90" y="318"/>
                </a:lnTo>
              </a:path>
            </a:pathLst>
          </a:custGeom>
          <a:noFill/>
          <a:ln w="12700" cmpd="sng">
            <a:solidFill>
              <a:srgbClr val="FF0000"/>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19" name="Freeform 61">
            <a:extLst>
              <a:ext uri="{FF2B5EF4-FFF2-40B4-BE49-F238E27FC236}">
                <a16:creationId xmlns:a16="http://schemas.microsoft.com/office/drawing/2014/main" id="{C06CCAA5-2F72-4B2F-A7DB-E419D3FB3E9E}"/>
              </a:ext>
            </a:extLst>
          </p:cNvPr>
          <p:cNvSpPr>
            <a:spLocks/>
          </p:cNvSpPr>
          <p:nvPr/>
        </p:nvSpPr>
        <p:spPr bwMode="auto">
          <a:xfrm>
            <a:off x="5867400" y="2492375"/>
            <a:ext cx="142875" cy="504825"/>
          </a:xfrm>
          <a:custGeom>
            <a:avLst/>
            <a:gdLst>
              <a:gd name="T0" fmla="*/ 0 w 90"/>
              <a:gd name="T1" fmla="*/ 0 h 318"/>
              <a:gd name="T2" fmla="*/ 0 w 90"/>
              <a:gd name="T3" fmla="*/ 2147483646 h 318"/>
              <a:gd name="T4" fmla="*/ 2147483646 w 90"/>
              <a:gd name="T5" fmla="*/ 2147483646 h 318"/>
              <a:gd name="T6" fmla="*/ 0 60000 65536"/>
              <a:gd name="T7" fmla="*/ 0 60000 65536"/>
              <a:gd name="T8" fmla="*/ 0 60000 65536"/>
            </a:gdLst>
            <a:ahLst/>
            <a:cxnLst>
              <a:cxn ang="T6">
                <a:pos x="T0" y="T1"/>
              </a:cxn>
              <a:cxn ang="T7">
                <a:pos x="T2" y="T3"/>
              </a:cxn>
              <a:cxn ang="T8">
                <a:pos x="T4" y="T5"/>
              </a:cxn>
            </a:cxnLst>
            <a:rect l="0" t="0" r="r" b="b"/>
            <a:pathLst>
              <a:path w="90" h="318">
                <a:moveTo>
                  <a:pt x="0" y="0"/>
                </a:moveTo>
                <a:lnTo>
                  <a:pt x="0" y="318"/>
                </a:lnTo>
                <a:lnTo>
                  <a:pt x="90" y="318"/>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0" name="Freeform 62">
            <a:extLst>
              <a:ext uri="{FF2B5EF4-FFF2-40B4-BE49-F238E27FC236}">
                <a16:creationId xmlns:a16="http://schemas.microsoft.com/office/drawing/2014/main" id="{85F317D7-3C38-42A0-87A7-207DCF88D658}"/>
              </a:ext>
            </a:extLst>
          </p:cNvPr>
          <p:cNvSpPr>
            <a:spLocks/>
          </p:cNvSpPr>
          <p:nvPr/>
        </p:nvSpPr>
        <p:spPr bwMode="auto">
          <a:xfrm>
            <a:off x="7323138" y="4219575"/>
            <a:ext cx="431800" cy="360363"/>
          </a:xfrm>
          <a:custGeom>
            <a:avLst/>
            <a:gdLst>
              <a:gd name="T0" fmla="*/ 0 w 272"/>
              <a:gd name="T1" fmla="*/ 0 h 227"/>
              <a:gd name="T2" fmla="*/ 2147483646 w 272"/>
              <a:gd name="T3" fmla="*/ 0 h 227"/>
              <a:gd name="T4" fmla="*/ 2147483646 w 272"/>
              <a:gd name="T5" fmla="*/ 2147483646 h 227"/>
              <a:gd name="T6" fmla="*/ 0 60000 65536"/>
              <a:gd name="T7" fmla="*/ 0 60000 65536"/>
              <a:gd name="T8" fmla="*/ 0 60000 65536"/>
            </a:gdLst>
            <a:ahLst/>
            <a:cxnLst>
              <a:cxn ang="T6">
                <a:pos x="T0" y="T1"/>
              </a:cxn>
              <a:cxn ang="T7">
                <a:pos x="T2" y="T3"/>
              </a:cxn>
              <a:cxn ang="T8">
                <a:pos x="T4" y="T5"/>
              </a:cxn>
            </a:cxnLst>
            <a:rect l="0" t="0" r="r" b="b"/>
            <a:pathLst>
              <a:path w="272" h="227">
                <a:moveTo>
                  <a:pt x="0" y="0"/>
                </a:moveTo>
                <a:lnTo>
                  <a:pt x="272" y="0"/>
                </a:lnTo>
                <a:lnTo>
                  <a:pt x="272" y="227"/>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1" name="Freeform 63">
            <a:extLst>
              <a:ext uri="{FF2B5EF4-FFF2-40B4-BE49-F238E27FC236}">
                <a16:creationId xmlns:a16="http://schemas.microsoft.com/office/drawing/2014/main" id="{ACA9C653-BD69-49F6-B804-1A4CD96F0BD2}"/>
              </a:ext>
            </a:extLst>
          </p:cNvPr>
          <p:cNvSpPr>
            <a:spLocks/>
          </p:cNvSpPr>
          <p:nvPr/>
        </p:nvSpPr>
        <p:spPr bwMode="auto">
          <a:xfrm>
            <a:off x="7164388" y="4354513"/>
            <a:ext cx="431800" cy="360362"/>
          </a:xfrm>
          <a:custGeom>
            <a:avLst/>
            <a:gdLst>
              <a:gd name="T0" fmla="*/ 0 w 272"/>
              <a:gd name="T1" fmla="*/ 0 h 227"/>
              <a:gd name="T2" fmla="*/ 2147483646 w 272"/>
              <a:gd name="T3" fmla="*/ 0 h 227"/>
              <a:gd name="T4" fmla="*/ 2147483646 w 272"/>
              <a:gd name="T5" fmla="*/ 2147483646 h 227"/>
              <a:gd name="T6" fmla="*/ 0 60000 65536"/>
              <a:gd name="T7" fmla="*/ 0 60000 65536"/>
              <a:gd name="T8" fmla="*/ 0 60000 65536"/>
            </a:gdLst>
            <a:ahLst/>
            <a:cxnLst>
              <a:cxn ang="T6">
                <a:pos x="T0" y="T1"/>
              </a:cxn>
              <a:cxn ang="T7">
                <a:pos x="T2" y="T3"/>
              </a:cxn>
              <a:cxn ang="T8">
                <a:pos x="T4" y="T5"/>
              </a:cxn>
            </a:cxnLst>
            <a:rect l="0" t="0" r="r" b="b"/>
            <a:pathLst>
              <a:path w="272" h="227">
                <a:moveTo>
                  <a:pt x="0" y="0"/>
                </a:moveTo>
                <a:lnTo>
                  <a:pt x="272" y="0"/>
                </a:lnTo>
                <a:lnTo>
                  <a:pt x="272" y="227"/>
                </a:lnTo>
              </a:path>
            </a:pathLst>
          </a:custGeom>
          <a:noFill/>
          <a:ln w="12700" cmpd="sng">
            <a:solidFill>
              <a:srgbClr val="FF0000"/>
            </a:solidFill>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2" name="Freeform 64">
            <a:extLst>
              <a:ext uri="{FF2B5EF4-FFF2-40B4-BE49-F238E27FC236}">
                <a16:creationId xmlns:a16="http://schemas.microsoft.com/office/drawing/2014/main" id="{FDFF7D68-AED9-4E52-B9EB-2046AC1869B9}"/>
              </a:ext>
            </a:extLst>
          </p:cNvPr>
          <p:cNvSpPr>
            <a:spLocks/>
          </p:cNvSpPr>
          <p:nvPr/>
        </p:nvSpPr>
        <p:spPr bwMode="auto">
          <a:xfrm>
            <a:off x="7242175" y="5424488"/>
            <a:ext cx="142875" cy="504825"/>
          </a:xfrm>
          <a:custGeom>
            <a:avLst/>
            <a:gdLst>
              <a:gd name="T0" fmla="*/ 0 w 90"/>
              <a:gd name="T1" fmla="*/ 0 h 318"/>
              <a:gd name="T2" fmla="*/ 0 w 90"/>
              <a:gd name="T3" fmla="*/ 2147483646 h 318"/>
              <a:gd name="T4" fmla="*/ 2147483646 w 90"/>
              <a:gd name="T5" fmla="*/ 2147483646 h 318"/>
              <a:gd name="T6" fmla="*/ 0 60000 65536"/>
              <a:gd name="T7" fmla="*/ 0 60000 65536"/>
              <a:gd name="T8" fmla="*/ 0 60000 65536"/>
            </a:gdLst>
            <a:ahLst/>
            <a:cxnLst>
              <a:cxn ang="T6">
                <a:pos x="T0" y="T1"/>
              </a:cxn>
              <a:cxn ang="T7">
                <a:pos x="T2" y="T3"/>
              </a:cxn>
              <a:cxn ang="T8">
                <a:pos x="T4" y="T5"/>
              </a:cxn>
            </a:cxnLst>
            <a:rect l="0" t="0" r="r" b="b"/>
            <a:pathLst>
              <a:path w="90" h="318">
                <a:moveTo>
                  <a:pt x="0" y="0"/>
                </a:moveTo>
                <a:lnTo>
                  <a:pt x="0" y="318"/>
                </a:lnTo>
                <a:lnTo>
                  <a:pt x="90" y="318"/>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3" name="Freeform 65">
            <a:extLst>
              <a:ext uri="{FF2B5EF4-FFF2-40B4-BE49-F238E27FC236}">
                <a16:creationId xmlns:a16="http://schemas.microsoft.com/office/drawing/2014/main" id="{7C27CAF9-7913-4489-B203-503F146079EA}"/>
              </a:ext>
            </a:extLst>
          </p:cNvPr>
          <p:cNvSpPr>
            <a:spLocks/>
          </p:cNvSpPr>
          <p:nvPr/>
        </p:nvSpPr>
        <p:spPr bwMode="auto">
          <a:xfrm>
            <a:off x="7092950" y="5588000"/>
            <a:ext cx="142875" cy="504825"/>
          </a:xfrm>
          <a:custGeom>
            <a:avLst/>
            <a:gdLst>
              <a:gd name="T0" fmla="*/ 0 w 90"/>
              <a:gd name="T1" fmla="*/ 0 h 318"/>
              <a:gd name="T2" fmla="*/ 0 w 90"/>
              <a:gd name="T3" fmla="*/ 2147483646 h 318"/>
              <a:gd name="T4" fmla="*/ 2147483646 w 90"/>
              <a:gd name="T5" fmla="*/ 2147483646 h 318"/>
              <a:gd name="T6" fmla="*/ 0 60000 65536"/>
              <a:gd name="T7" fmla="*/ 0 60000 65536"/>
              <a:gd name="T8" fmla="*/ 0 60000 65536"/>
            </a:gdLst>
            <a:ahLst/>
            <a:cxnLst>
              <a:cxn ang="T6">
                <a:pos x="T0" y="T1"/>
              </a:cxn>
              <a:cxn ang="T7">
                <a:pos x="T2" y="T3"/>
              </a:cxn>
              <a:cxn ang="T8">
                <a:pos x="T4" y="T5"/>
              </a:cxn>
            </a:cxnLst>
            <a:rect l="0" t="0" r="r" b="b"/>
            <a:pathLst>
              <a:path w="90" h="318">
                <a:moveTo>
                  <a:pt x="0" y="0"/>
                </a:moveTo>
                <a:lnTo>
                  <a:pt x="0" y="318"/>
                </a:lnTo>
                <a:lnTo>
                  <a:pt x="90" y="318"/>
                </a:lnTo>
              </a:path>
            </a:pathLst>
          </a:custGeom>
          <a:noFill/>
          <a:ln w="12700" cmpd="sng">
            <a:solidFill>
              <a:srgbClr val="FF0000"/>
            </a:solidFill>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4" name="Freeform 66">
            <a:extLst>
              <a:ext uri="{FF2B5EF4-FFF2-40B4-BE49-F238E27FC236}">
                <a16:creationId xmlns:a16="http://schemas.microsoft.com/office/drawing/2014/main" id="{193C3C77-E3A2-47C8-BC11-A2492B0CCCDD}"/>
              </a:ext>
            </a:extLst>
          </p:cNvPr>
          <p:cNvSpPr>
            <a:spLocks/>
          </p:cNvSpPr>
          <p:nvPr/>
        </p:nvSpPr>
        <p:spPr bwMode="auto">
          <a:xfrm>
            <a:off x="5938838" y="4473575"/>
            <a:ext cx="431800" cy="288925"/>
          </a:xfrm>
          <a:custGeom>
            <a:avLst/>
            <a:gdLst>
              <a:gd name="T0" fmla="*/ 0 w 272"/>
              <a:gd name="T1" fmla="*/ 0 h 227"/>
              <a:gd name="T2" fmla="*/ 2147483646 w 272"/>
              <a:gd name="T3" fmla="*/ 0 h 227"/>
              <a:gd name="T4" fmla="*/ 2147483646 w 272"/>
              <a:gd name="T5" fmla="*/ 2147483646 h 227"/>
              <a:gd name="T6" fmla="*/ 0 60000 65536"/>
              <a:gd name="T7" fmla="*/ 0 60000 65536"/>
              <a:gd name="T8" fmla="*/ 0 60000 65536"/>
            </a:gdLst>
            <a:ahLst/>
            <a:cxnLst>
              <a:cxn ang="T6">
                <a:pos x="T0" y="T1"/>
              </a:cxn>
              <a:cxn ang="T7">
                <a:pos x="T2" y="T3"/>
              </a:cxn>
              <a:cxn ang="T8">
                <a:pos x="T4" y="T5"/>
              </a:cxn>
            </a:cxnLst>
            <a:rect l="0" t="0" r="r" b="b"/>
            <a:pathLst>
              <a:path w="272" h="227">
                <a:moveTo>
                  <a:pt x="0" y="0"/>
                </a:moveTo>
                <a:lnTo>
                  <a:pt x="272" y="0"/>
                </a:lnTo>
                <a:lnTo>
                  <a:pt x="272" y="227"/>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5" name="Freeform 67">
            <a:extLst>
              <a:ext uri="{FF2B5EF4-FFF2-40B4-BE49-F238E27FC236}">
                <a16:creationId xmlns:a16="http://schemas.microsoft.com/office/drawing/2014/main" id="{B3D64D99-93CF-479A-BE29-8A3A117AE5A0}"/>
              </a:ext>
            </a:extLst>
          </p:cNvPr>
          <p:cNvSpPr>
            <a:spLocks/>
          </p:cNvSpPr>
          <p:nvPr/>
        </p:nvSpPr>
        <p:spPr bwMode="auto">
          <a:xfrm>
            <a:off x="5795963" y="4579938"/>
            <a:ext cx="431800" cy="215900"/>
          </a:xfrm>
          <a:custGeom>
            <a:avLst/>
            <a:gdLst>
              <a:gd name="T0" fmla="*/ 0 w 272"/>
              <a:gd name="T1" fmla="*/ 0 h 227"/>
              <a:gd name="T2" fmla="*/ 2147483646 w 272"/>
              <a:gd name="T3" fmla="*/ 0 h 227"/>
              <a:gd name="T4" fmla="*/ 2147483646 w 272"/>
              <a:gd name="T5" fmla="*/ 2147483646 h 227"/>
              <a:gd name="T6" fmla="*/ 0 60000 65536"/>
              <a:gd name="T7" fmla="*/ 0 60000 65536"/>
              <a:gd name="T8" fmla="*/ 0 60000 65536"/>
            </a:gdLst>
            <a:ahLst/>
            <a:cxnLst>
              <a:cxn ang="T6">
                <a:pos x="T0" y="T1"/>
              </a:cxn>
              <a:cxn ang="T7">
                <a:pos x="T2" y="T3"/>
              </a:cxn>
              <a:cxn ang="T8">
                <a:pos x="T4" y="T5"/>
              </a:cxn>
            </a:cxnLst>
            <a:rect l="0" t="0" r="r" b="b"/>
            <a:pathLst>
              <a:path w="272" h="227">
                <a:moveTo>
                  <a:pt x="0" y="0"/>
                </a:moveTo>
                <a:lnTo>
                  <a:pt x="272" y="0"/>
                </a:lnTo>
                <a:lnTo>
                  <a:pt x="272" y="227"/>
                </a:lnTo>
              </a:path>
            </a:pathLst>
          </a:custGeom>
          <a:noFill/>
          <a:ln w="12700" cmpd="sng">
            <a:solidFill>
              <a:srgbClr val="FF0000"/>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6" name="Freeform 68">
            <a:extLst>
              <a:ext uri="{FF2B5EF4-FFF2-40B4-BE49-F238E27FC236}">
                <a16:creationId xmlns:a16="http://schemas.microsoft.com/office/drawing/2014/main" id="{A8875E40-DABA-46D9-BD95-49E8E8EE48CC}"/>
              </a:ext>
            </a:extLst>
          </p:cNvPr>
          <p:cNvSpPr>
            <a:spLocks/>
          </p:cNvSpPr>
          <p:nvPr/>
        </p:nvSpPr>
        <p:spPr bwMode="auto">
          <a:xfrm>
            <a:off x="5724525" y="5588000"/>
            <a:ext cx="142875" cy="504825"/>
          </a:xfrm>
          <a:custGeom>
            <a:avLst/>
            <a:gdLst>
              <a:gd name="T0" fmla="*/ 0 w 90"/>
              <a:gd name="T1" fmla="*/ 0 h 318"/>
              <a:gd name="T2" fmla="*/ 0 w 90"/>
              <a:gd name="T3" fmla="*/ 2147483646 h 318"/>
              <a:gd name="T4" fmla="*/ 2147483646 w 90"/>
              <a:gd name="T5" fmla="*/ 2147483646 h 318"/>
              <a:gd name="T6" fmla="*/ 0 60000 65536"/>
              <a:gd name="T7" fmla="*/ 0 60000 65536"/>
              <a:gd name="T8" fmla="*/ 0 60000 65536"/>
            </a:gdLst>
            <a:ahLst/>
            <a:cxnLst>
              <a:cxn ang="T6">
                <a:pos x="T0" y="T1"/>
              </a:cxn>
              <a:cxn ang="T7">
                <a:pos x="T2" y="T3"/>
              </a:cxn>
              <a:cxn ang="T8">
                <a:pos x="T4" y="T5"/>
              </a:cxn>
            </a:cxnLst>
            <a:rect l="0" t="0" r="r" b="b"/>
            <a:pathLst>
              <a:path w="90" h="318">
                <a:moveTo>
                  <a:pt x="0" y="0"/>
                </a:moveTo>
                <a:lnTo>
                  <a:pt x="0" y="318"/>
                </a:lnTo>
                <a:lnTo>
                  <a:pt x="90" y="318"/>
                </a:lnTo>
              </a:path>
            </a:pathLst>
          </a:custGeom>
          <a:noFill/>
          <a:ln w="12700" cmpd="sng">
            <a:solidFill>
              <a:srgbClr val="FF0000"/>
            </a:solidFill>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7" name="Freeform 69">
            <a:extLst>
              <a:ext uri="{FF2B5EF4-FFF2-40B4-BE49-F238E27FC236}">
                <a16:creationId xmlns:a16="http://schemas.microsoft.com/office/drawing/2014/main" id="{7DACA1BC-1DC9-4034-B81E-1BC13EA7461B}"/>
              </a:ext>
            </a:extLst>
          </p:cNvPr>
          <p:cNvSpPr>
            <a:spLocks/>
          </p:cNvSpPr>
          <p:nvPr/>
        </p:nvSpPr>
        <p:spPr bwMode="auto">
          <a:xfrm>
            <a:off x="5867400" y="5443538"/>
            <a:ext cx="142875" cy="504825"/>
          </a:xfrm>
          <a:custGeom>
            <a:avLst/>
            <a:gdLst>
              <a:gd name="T0" fmla="*/ 0 w 90"/>
              <a:gd name="T1" fmla="*/ 0 h 318"/>
              <a:gd name="T2" fmla="*/ 0 w 90"/>
              <a:gd name="T3" fmla="*/ 2147483646 h 318"/>
              <a:gd name="T4" fmla="*/ 2147483646 w 90"/>
              <a:gd name="T5" fmla="*/ 2147483646 h 318"/>
              <a:gd name="T6" fmla="*/ 0 60000 65536"/>
              <a:gd name="T7" fmla="*/ 0 60000 65536"/>
              <a:gd name="T8" fmla="*/ 0 60000 65536"/>
            </a:gdLst>
            <a:ahLst/>
            <a:cxnLst>
              <a:cxn ang="T6">
                <a:pos x="T0" y="T1"/>
              </a:cxn>
              <a:cxn ang="T7">
                <a:pos x="T2" y="T3"/>
              </a:cxn>
              <a:cxn ang="T8">
                <a:pos x="T4" y="T5"/>
              </a:cxn>
            </a:cxnLst>
            <a:rect l="0" t="0" r="r" b="b"/>
            <a:pathLst>
              <a:path w="90" h="318">
                <a:moveTo>
                  <a:pt x="0" y="0"/>
                </a:moveTo>
                <a:lnTo>
                  <a:pt x="0" y="318"/>
                </a:lnTo>
                <a:lnTo>
                  <a:pt x="90" y="318"/>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8" name="Freeform 70">
            <a:extLst>
              <a:ext uri="{FF2B5EF4-FFF2-40B4-BE49-F238E27FC236}">
                <a16:creationId xmlns:a16="http://schemas.microsoft.com/office/drawing/2014/main" id="{D48E6E4C-80F8-4779-8CD5-4DA37AFDEDE8}"/>
              </a:ext>
            </a:extLst>
          </p:cNvPr>
          <p:cNvSpPr>
            <a:spLocks/>
          </p:cNvSpPr>
          <p:nvPr/>
        </p:nvSpPr>
        <p:spPr bwMode="auto">
          <a:xfrm flipH="1">
            <a:off x="5003800" y="2420938"/>
            <a:ext cx="142875" cy="504825"/>
          </a:xfrm>
          <a:custGeom>
            <a:avLst/>
            <a:gdLst>
              <a:gd name="T0" fmla="*/ 0 w 90"/>
              <a:gd name="T1" fmla="*/ 0 h 318"/>
              <a:gd name="T2" fmla="*/ 0 w 90"/>
              <a:gd name="T3" fmla="*/ 2147483646 h 318"/>
              <a:gd name="T4" fmla="*/ 2147483646 w 90"/>
              <a:gd name="T5" fmla="*/ 2147483646 h 318"/>
              <a:gd name="T6" fmla="*/ 0 60000 65536"/>
              <a:gd name="T7" fmla="*/ 0 60000 65536"/>
              <a:gd name="T8" fmla="*/ 0 60000 65536"/>
            </a:gdLst>
            <a:ahLst/>
            <a:cxnLst>
              <a:cxn ang="T6">
                <a:pos x="T0" y="T1"/>
              </a:cxn>
              <a:cxn ang="T7">
                <a:pos x="T2" y="T3"/>
              </a:cxn>
              <a:cxn ang="T8">
                <a:pos x="T4" y="T5"/>
              </a:cxn>
            </a:cxnLst>
            <a:rect l="0" t="0" r="r" b="b"/>
            <a:pathLst>
              <a:path w="90" h="318">
                <a:moveTo>
                  <a:pt x="0" y="0"/>
                </a:moveTo>
                <a:lnTo>
                  <a:pt x="0" y="318"/>
                </a:lnTo>
                <a:lnTo>
                  <a:pt x="90" y="318"/>
                </a:lnTo>
              </a:path>
            </a:pathLst>
          </a:custGeom>
          <a:noFill/>
          <a:ln w="12700" cmpd="sng">
            <a:solidFill>
              <a:srgbClr val="FF0000"/>
            </a:solidFill>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9" name="Freeform 71">
            <a:extLst>
              <a:ext uri="{FF2B5EF4-FFF2-40B4-BE49-F238E27FC236}">
                <a16:creationId xmlns:a16="http://schemas.microsoft.com/office/drawing/2014/main" id="{CF159EFF-35BA-44BB-8E80-E6AEE919A8C2}"/>
              </a:ext>
            </a:extLst>
          </p:cNvPr>
          <p:cNvSpPr>
            <a:spLocks/>
          </p:cNvSpPr>
          <p:nvPr/>
        </p:nvSpPr>
        <p:spPr bwMode="auto">
          <a:xfrm flipH="1">
            <a:off x="5181600" y="2608263"/>
            <a:ext cx="142875" cy="504825"/>
          </a:xfrm>
          <a:custGeom>
            <a:avLst/>
            <a:gdLst>
              <a:gd name="T0" fmla="*/ 0 w 90"/>
              <a:gd name="T1" fmla="*/ 0 h 318"/>
              <a:gd name="T2" fmla="*/ 0 w 90"/>
              <a:gd name="T3" fmla="*/ 2147483646 h 318"/>
              <a:gd name="T4" fmla="*/ 2147483646 w 90"/>
              <a:gd name="T5" fmla="*/ 2147483646 h 318"/>
              <a:gd name="T6" fmla="*/ 0 60000 65536"/>
              <a:gd name="T7" fmla="*/ 0 60000 65536"/>
              <a:gd name="T8" fmla="*/ 0 60000 65536"/>
            </a:gdLst>
            <a:ahLst/>
            <a:cxnLst>
              <a:cxn ang="T6">
                <a:pos x="T0" y="T1"/>
              </a:cxn>
              <a:cxn ang="T7">
                <a:pos x="T2" y="T3"/>
              </a:cxn>
              <a:cxn ang="T8">
                <a:pos x="T4" y="T5"/>
              </a:cxn>
            </a:cxnLst>
            <a:rect l="0" t="0" r="r" b="b"/>
            <a:pathLst>
              <a:path w="90" h="318">
                <a:moveTo>
                  <a:pt x="0" y="0"/>
                </a:moveTo>
                <a:lnTo>
                  <a:pt x="0" y="318"/>
                </a:lnTo>
                <a:lnTo>
                  <a:pt x="90" y="318"/>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1330" name="Group 72">
            <a:extLst>
              <a:ext uri="{FF2B5EF4-FFF2-40B4-BE49-F238E27FC236}">
                <a16:creationId xmlns:a16="http://schemas.microsoft.com/office/drawing/2014/main" id="{D9DBEAC8-CB84-44D5-9255-BB7449248803}"/>
              </a:ext>
            </a:extLst>
          </p:cNvPr>
          <p:cNvGrpSpPr>
            <a:grpSpLocks/>
          </p:cNvGrpSpPr>
          <p:nvPr/>
        </p:nvGrpSpPr>
        <p:grpSpPr bwMode="auto">
          <a:xfrm>
            <a:off x="4589463" y="2584450"/>
            <a:ext cx="501650" cy="784225"/>
            <a:chOff x="2486" y="1628"/>
            <a:chExt cx="316" cy="494"/>
          </a:xfrm>
        </p:grpSpPr>
        <p:sp>
          <p:nvSpPr>
            <p:cNvPr id="11336" name="AutoShape 73">
              <a:extLst>
                <a:ext uri="{FF2B5EF4-FFF2-40B4-BE49-F238E27FC236}">
                  <a16:creationId xmlns:a16="http://schemas.microsoft.com/office/drawing/2014/main" id="{BD44CB14-34D7-4220-87CE-B9CFBC1CCE3D}"/>
                </a:ext>
              </a:extLst>
            </p:cNvPr>
            <p:cNvSpPr>
              <a:spLocks noChangeArrowheads="1"/>
            </p:cNvSpPr>
            <p:nvPr/>
          </p:nvSpPr>
          <p:spPr bwMode="auto">
            <a:xfrm>
              <a:off x="2491" y="1661"/>
              <a:ext cx="295" cy="427"/>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1337" name="Text Box 74">
              <a:extLst>
                <a:ext uri="{FF2B5EF4-FFF2-40B4-BE49-F238E27FC236}">
                  <a16:creationId xmlns:a16="http://schemas.microsoft.com/office/drawing/2014/main" id="{7AB54E7E-475C-411B-B657-5033CEBDFBBE}"/>
                </a:ext>
              </a:extLst>
            </p:cNvPr>
            <p:cNvSpPr txBox="1">
              <a:spLocks noChangeArrowheads="1"/>
            </p:cNvSpPr>
            <p:nvPr/>
          </p:nvSpPr>
          <p:spPr bwMode="auto">
            <a:xfrm>
              <a:off x="2486" y="1628"/>
              <a:ext cx="316"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74295" tIns="8890" rIns="74295" bIns="8890"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400" b="1">
                  <a:latin typeface="Times New Roman" panose="02020603050405020304" pitchFamily="18" charset="0"/>
                </a:rPr>
                <a:t>蓄電池</a:t>
              </a:r>
            </a:p>
          </p:txBody>
        </p:sp>
      </p:grpSp>
      <p:sp>
        <p:nvSpPr>
          <p:cNvPr id="11331" name="Freeform 75">
            <a:extLst>
              <a:ext uri="{FF2B5EF4-FFF2-40B4-BE49-F238E27FC236}">
                <a16:creationId xmlns:a16="http://schemas.microsoft.com/office/drawing/2014/main" id="{9CD5C752-9D22-4C93-89EF-2E728F65AA3D}"/>
              </a:ext>
            </a:extLst>
          </p:cNvPr>
          <p:cNvSpPr>
            <a:spLocks/>
          </p:cNvSpPr>
          <p:nvPr/>
        </p:nvSpPr>
        <p:spPr bwMode="auto">
          <a:xfrm>
            <a:off x="3708400" y="1263650"/>
            <a:ext cx="1368425" cy="360363"/>
          </a:xfrm>
          <a:custGeom>
            <a:avLst/>
            <a:gdLst>
              <a:gd name="T0" fmla="*/ 0 w 862"/>
              <a:gd name="T1" fmla="*/ 2147483646 h 227"/>
              <a:gd name="T2" fmla="*/ 2147483646 w 862"/>
              <a:gd name="T3" fmla="*/ 0 h 227"/>
              <a:gd name="T4" fmla="*/ 2147483646 w 862"/>
              <a:gd name="T5" fmla="*/ 0 h 227"/>
              <a:gd name="T6" fmla="*/ 0 60000 65536"/>
              <a:gd name="T7" fmla="*/ 0 60000 65536"/>
              <a:gd name="T8" fmla="*/ 0 60000 65536"/>
            </a:gdLst>
            <a:ahLst/>
            <a:cxnLst>
              <a:cxn ang="T6">
                <a:pos x="T0" y="T1"/>
              </a:cxn>
              <a:cxn ang="T7">
                <a:pos x="T2" y="T3"/>
              </a:cxn>
              <a:cxn ang="T8">
                <a:pos x="T4" y="T5"/>
              </a:cxn>
            </a:cxnLst>
            <a:rect l="0" t="0" r="r" b="b"/>
            <a:pathLst>
              <a:path w="862" h="227">
                <a:moveTo>
                  <a:pt x="0" y="227"/>
                </a:moveTo>
                <a:lnTo>
                  <a:pt x="544" y="0"/>
                </a:lnTo>
                <a:lnTo>
                  <a:pt x="862" y="0"/>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32" name="Freeform 76">
            <a:extLst>
              <a:ext uri="{FF2B5EF4-FFF2-40B4-BE49-F238E27FC236}">
                <a16:creationId xmlns:a16="http://schemas.microsoft.com/office/drawing/2014/main" id="{77094FB8-B98D-416C-8795-73FDB8A83A85}"/>
              </a:ext>
            </a:extLst>
          </p:cNvPr>
          <p:cNvSpPr>
            <a:spLocks/>
          </p:cNvSpPr>
          <p:nvPr/>
        </p:nvSpPr>
        <p:spPr bwMode="auto">
          <a:xfrm>
            <a:off x="3654425" y="3625850"/>
            <a:ext cx="1441450" cy="576263"/>
          </a:xfrm>
          <a:custGeom>
            <a:avLst/>
            <a:gdLst>
              <a:gd name="T0" fmla="*/ 0 w 908"/>
              <a:gd name="T1" fmla="*/ 0 h 363"/>
              <a:gd name="T2" fmla="*/ 2147483646 w 908"/>
              <a:gd name="T3" fmla="*/ 2147483646 h 363"/>
              <a:gd name="T4" fmla="*/ 2147483646 w 908"/>
              <a:gd name="T5" fmla="*/ 2147483646 h 363"/>
              <a:gd name="T6" fmla="*/ 0 60000 65536"/>
              <a:gd name="T7" fmla="*/ 0 60000 65536"/>
              <a:gd name="T8" fmla="*/ 0 60000 65536"/>
            </a:gdLst>
            <a:ahLst/>
            <a:cxnLst>
              <a:cxn ang="T6">
                <a:pos x="T0" y="T1"/>
              </a:cxn>
              <a:cxn ang="T7">
                <a:pos x="T2" y="T3"/>
              </a:cxn>
              <a:cxn ang="T8">
                <a:pos x="T4" y="T5"/>
              </a:cxn>
            </a:cxnLst>
            <a:rect l="0" t="0" r="r" b="b"/>
            <a:pathLst>
              <a:path w="908" h="363">
                <a:moveTo>
                  <a:pt x="0" y="0"/>
                </a:moveTo>
                <a:lnTo>
                  <a:pt x="545" y="363"/>
                </a:lnTo>
                <a:lnTo>
                  <a:pt x="908" y="363"/>
                </a:lnTo>
              </a:path>
            </a:pathLst>
          </a:custGeom>
          <a:noFill/>
          <a:ln w="12700" cmpd="sng">
            <a:solidFill>
              <a:srgbClr val="0000FF"/>
            </a:solidFill>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2" name="爆発 1 241">
            <a:extLst>
              <a:ext uri="{FF2B5EF4-FFF2-40B4-BE49-F238E27FC236}">
                <a16:creationId xmlns:a16="http://schemas.microsoft.com/office/drawing/2014/main" id="{3396E37C-290D-4E91-B8F9-72D09FC4B4A6}"/>
              </a:ext>
            </a:extLst>
          </p:cNvPr>
          <p:cNvSpPr/>
          <p:nvPr/>
        </p:nvSpPr>
        <p:spPr>
          <a:xfrm>
            <a:off x="1619250" y="2308225"/>
            <a:ext cx="596900" cy="463550"/>
          </a:xfrm>
          <a:prstGeom prst="irregularSeal1">
            <a:avLst/>
          </a:prstGeom>
          <a:solidFill>
            <a:srgbClr val="FFFF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334" name="Text Box 78">
            <a:extLst>
              <a:ext uri="{FF2B5EF4-FFF2-40B4-BE49-F238E27FC236}">
                <a16:creationId xmlns:a16="http://schemas.microsoft.com/office/drawing/2014/main" id="{0BAB2A5A-E968-46AE-A5C9-6B4C5FB49779}"/>
              </a:ext>
            </a:extLst>
          </p:cNvPr>
          <p:cNvSpPr txBox="1">
            <a:spLocks noChangeArrowheads="1"/>
          </p:cNvSpPr>
          <p:nvPr/>
        </p:nvSpPr>
        <p:spPr bwMode="auto">
          <a:xfrm>
            <a:off x="1665288" y="2424113"/>
            <a:ext cx="5048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400" b="1">
                <a:solidFill>
                  <a:srgbClr val="FF0000"/>
                </a:solidFill>
              </a:rPr>
              <a:t>停電</a:t>
            </a:r>
          </a:p>
        </p:txBody>
      </p:sp>
      <p:pic>
        <p:nvPicPr>
          <p:cNvPr id="11335" name="オーディオ 7">
            <a:hlinkClick r:id="" action="ppaction://media"/>
            <a:extLst>
              <a:ext uri="{FF2B5EF4-FFF2-40B4-BE49-F238E27FC236}">
                <a16:creationId xmlns:a16="http://schemas.microsoft.com/office/drawing/2014/main" id="{76871D76-70DF-49EE-88CC-BABBAC9C39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オーディオ 7">
            <a:hlinkClick r:id="" action="ppaction://media"/>
            <a:extLst>
              <a:ext uri="{FF2B5EF4-FFF2-40B4-BE49-F238E27FC236}">
                <a16:creationId xmlns:a16="http://schemas.microsoft.com/office/drawing/2014/main" id="{ADE038C6-81C1-41B4-BFB5-C1BC5C720B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cSld>
  <p:clrMapOvr>
    <a:masterClrMapping/>
  </p:clrMapOvr>
  <p:transition spd="slow" advTm="6618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155">
            <a:extLst>
              <a:ext uri="{FF2B5EF4-FFF2-40B4-BE49-F238E27FC236}">
                <a16:creationId xmlns:a16="http://schemas.microsoft.com/office/drawing/2014/main" id="{C3F93BEC-EE87-446A-9DD1-116AFD12BB95}"/>
              </a:ext>
            </a:extLst>
          </p:cNvPr>
          <p:cNvGrpSpPr>
            <a:grpSpLocks/>
          </p:cNvGrpSpPr>
          <p:nvPr/>
        </p:nvGrpSpPr>
        <p:grpSpPr bwMode="auto">
          <a:xfrm>
            <a:off x="1033463" y="2487613"/>
            <a:ext cx="7959725" cy="2303462"/>
            <a:chOff x="385" y="1389"/>
            <a:chExt cx="5014" cy="1451"/>
          </a:xfrm>
        </p:grpSpPr>
        <p:grpSp>
          <p:nvGrpSpPr>
            <p:cNvPr id="13334" name="Group 154">
              <a:extLst>
                <a:ext uri="{FF2B5EF4-FFF2-40B4-BE49-F238E27FC236}">
                  <a16:creationId xmlns:a16="http://schemas.microsoft.com/office/drawing/2014/main" id="{DDF10D2A-A09A-4B61-86E2-B078D65EF29D}"/>
                </a:ext>
              </a:extLst>
            </p:cNvPr>
            <p:cNvGrpSpPr>
              <a:grpSpLocks/>
            </p:cNvGrpSpPr>
            <p:nvPr/>
          </p:nvGrpSpPr>
          <p:grpSpPr bwMode="auto">
            <a:xfrm>
              <a:off x="385" y="1389"/>
              <a:ext cx="4793" cy="1451"/>
              <a:chOff x="385" y="1389"/>
              <a:chExt cx="4793" cy="1451"/>
            </a:xfrm>
          </p:grpSpPr>
          <p:grpSp>
            <p:nvGrpSpPr>
              <p:cNvPr id="13336" name="Group 85">
                <a:extLst>
                  <a:ext uri="{FF2B5EF4-FFF2-40B4-BE49-F238E27FC236}">
                    <a16:creationId xmlns:a16="http://schemas.microsoft.com/office/drawing/2014/main" id="{40CFD20D-5915-4EFA-9453-62E7F4663A32}"/>
                  </a:ext>
                </a:extLst>
              </p:cNvPr>
              <p:cNvGrpSpPr>
                <a:grpSpLocks/>
              </p:cNvGrpSpPr>
              <p:nvPr/>
            </p:nvGrpSpPr>
            <p:grpSpPr bwMode="auto">
              <a:xfrm>
                <a:off x="385" y="1389"/>
                <a:ext cx="2501" cy="930"/>
                <a:chOff x="624" y="2784"/>
                <a:chExt cx="6453" cy="2853"/>
              </a:xfrm>
            </p:grpSpPr>
            <p:sp>
              <p:nvSpPr>
                <p:cNvPr id="13376" name="Rectangle 86">
                  <a:extLst>
                    <a:ext uri="{FF2B5EF4-FFF2-40B4-BE49-F238E27FC236}">
                      <a16:creationId xmlns:a16="http://schemas.microsoft.com/office/drawing/2014/main" id="{B8E61E62-ADD3-40DA-B4C0-AC149A0341A9}"/>
                    </a:ext>
                  </a:extLst>
                </p:cNvPr>
                <p:cNvSpPr>
                  <a:spLocks noChangeArrowheads="1"/>
                </p:cNvSpPr>
                <p:nvPr/>
              </p:nvSpPr>
              <p:spPr bwMode="auto">
                <a:xfrm>
                  <a:off x="624" y="2784"/>
                  <a:ext cx="6300" cy="2700"/>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200" b="1">
                      <a:latin typeface="ＭＳ ゴシック" panose="020B0609070205080204" pitchFamily="49" charset="-128"/>
                      <a:ea typeface="ＭＳ ゴシック" panose="020B0609070205080204" pitchFamily="49" charset="-128"/>
                    </a:rPr>
                    <a:t>リチウムイオン電池（電池ユニット）</a:t>
                  </a:r>
                </a:p>
                <a:p>
                  <a:pPr algn="ctr"/>
                  <a:endParaRPr lang="ja-JP" altLang="en-US" sz="1000" b="1">
                    <a:latin typeface="ＭＳ ゴシック" panose="020B0609070205080204" pitchFamily="49" charset="-128"/>
                    <a:ea typeface="ＭＳ ゴシック" panose="020B0609070205080204" pitchFamily="49" charset="-128"/>
                  </a:endParaRPr>
                </a:p>
                <a:p>
                  <a:pPr algn="ctr"/>
                  <a:endParaRPr lang="ja-JP" altLang="en-US" sz="1000" b="1">
                    <a:latin typeface="ＭＳ ゴシック" panose="020B0609070205080204" pitchFamily="49" charset="-128"/>
                    <a:ea typeface="ＭＳ ゴシック" panose="020B0609070205080204" pitchFamily="49" charset="-128"/>
                  </a:endParaRPr>
                </a:p>
                <a:p>
                  <a:pPr algn="ctr"/>
                  <a:endParaRPr lang="ja-JP" altLang="en-US" sz="1000" b="1">
                    <a:latin typeface="ＭＳ ゴシック" panose="020B0609070205080204" pitchFamily="49" charset="-128"/>
                    <a:ea typeface="ＭＳ ゴシック" panose="020B0609070205080204" pitchFamily="49" charset="-128"/>
                  </a:endParaRPr>
                </a:p>
                <a:p>
                  <a:pPr algn="ctr"/>
                  <a:endParaRPr lang="ja-JP" altLang="en-US" sz="1000" b="1">
                    <a:latin typeface="ＭＳ ゴシック" panose="020B0609070205080204" pitchFamily="49" charset="-128"/>
                    <a:ea typeface="ＭＳ ゴシック" panose="020B0609070205080204" pitchFamily="49" charset="-128"/>
                  </a:endParaRPr>
                </a:p>
                <a:p>
                  <a:pPr algn="ctr"/>
                  <a:endParaRPr lang="ja-JP" altLang="en-US" sz="1000" b="1">
                    <a:latin typeface="ＭＳ ゴシック" panose="020B0609070205080204" pitchFamily="49" charset="-128"/>
                    <a:ea typeface="ＭＳ ゴシック" panose="020B0609070205080204" pitchFamily="49" charset="-128"/>
                  </a:endParaRPr>
                </a:p>
                <a:p>
                  <a:pPr algn="just"/>
                  <a:r>
                    <a:rPr lang="ja-JP" altLang="en-US" sz="1000" b="1">
                      <a:latin typeface="ＭＳ ゴシック" panose="020B0609070205080204" pitchFamily="49" charset="-128"/>
                      <a:ea typeface="ＭＳ ゴシック" panose="020B0609070205080204" pitchFamily="49" charset="-128"/>
                    </a:rPr>
                    <a:t>　　　　　</a:t>
                  </a:r>
                  <a:r>
                    <a:rPr lang="ja-JP" altLang="en-US" sz="1000">
                      <a:latin typeface="ＭＳ ゴシック" panose="020B0609070205080204" pitchFamily="49" charset="-128"/>
                      <a:ea typeface="ＭＳ ゴシック" panose="020B0609070205080204" pitchFamily="49" charset="-128"/>
                    </a:rPr>
                    <a:t>（直並列接続）</a:t>
                  </a:r>
                  <a:endParaRPr lang="ja-JP" altLang="en-US"/>
                </a:p>
              </p:txBody>
            </p:sp>
            <p:grpSp>
              <p:nvGrpSpPr>
                <p:cNvPr id="13377" name="Group 87">
                  <a:extLst>
                    <a:ext uri="{FF2B5EF4-FFF2-40B4-BE49-F238E27FC236}">
                      <a16:creationId xmlns:a16="http://schemas.microsoft.com/office/drawing/2014/main" id="{764DA04F-EE36-4BDF-84A5-D5EB360F518F}"/>
                    </a:ext>
                  </a:extLst>
                </p:cNvPr>
                <p:cNvGrpSpPr>
                  <a:grpSpLocks/>
                </p:cNvGrpSpPr>
                <p:nvPr/>
              </p:nvGrpSpPr>
              <p:grpSpPr bwMode="auto">
                <a:xfrm>
                  <a:off x="801" y="3321"/>
                  <a:ext cx="5940" cy="1621"/>
                  <a:chOff x="801" y="3785"/>
                  <a:chExt cx="5940" cy="1621"/>
                </a:xfrm>
              </p:grpSpPr>
              <p:sp>
                <p:nvSpPr>
                  <p:cNvPr id="13381" name="Line 88">
                    <a:extLst>
                      <a:ext uri="{FF2B5EF4-FFF2-40B4-BE49-F238E27FC236}">
                        <a16:creationId xmlns:a16="http://schemas.microsoft.com/office/drawing/2014/main" id="{A8D94F1C-02EC-4530-A0B4-083517A826DA}"/>
                      </a:ext>
                    </a:extLst>
                  </p:cNvPr>
                  <p:cNvSpPr>
                    <a:spLocks noChangeShapeType="1"/>
                  </p:cNvSpPr>
                  <p:nvPr/>
                </p:nvSpPr>
                <p:spPr bwMode="auto">
                  <a:xfrm flipV="1">
                    <a:off x="4326" y="4600"/>
                    <a:ext cx="855" cy="5"/>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3382" name="Group 89">
                    <a:extLst>
                      <a:ext uri="{FF2B5EF4-FFF2-40B4-BE49-F238E27FC236}">
                        <a16:creationId xmlns:a16="http://schemas.microsoft.com/office/drawing/2014/main" id="{A6480E89-99E9-4B7E-B014-0407C8EFBCD2}"/>
                      </a:ext>
                    </a:extLst>
                  </p:cNvPr>
                  <p:cNvGrpSpPr>
                    <a:grpSpLocks/>
                  </p:cNvGrpSpPr>
                  <p:nvPr/>
                </p:nvGrpSpPr>
                <p:grpSpPr bwMode="auto">
                  <a:xfrm>
                    <a:off x="801" y="3811"/>
                    <a:ext cx="3525" cy="1595"/>
                    <a:chOff x="2172" y="3814"/>
                    <a:chExt cx="3525" cy="1595"/>
                  </a:xfrm>
                </p:grpSpPr>
                <p:grpSp>
                  <p:nvGrpSpPr>
                    <p:cNvPr id="13386" name="Group 90">
                      <a:extLst>
                        <a:ext uri="{FF2B5EF4-FFF2-40B4-BE49-F238E27FC236}">
                          <a16:creationId xmlns:a16="http://schemas.microsoft.com/office/drawing/2014/main" id="{033584AB-735C-40C6-862C-3457086220B0}"/>
                        </a:ext>
                      </a:extLst>
                    </p:cNvPr>
                    <p:cNvGrpSpPr>
                      <a:grpSpLocks/>
                    </p:cNvGrpSpPr>
                    <p:nvPr/>
                  </p:nvGrpSpPr>
                  <p:grpSpPr bwMode="auto">
                    <a:xfrm>
                      <a:off x="2172" y="3814"/>
                      <a:ext cx="3523" cy="528"/>
                      <a:chOff x="2172" y="3814"/>
                      <a:chExt cx="3523" cy="590"/>
                    </a:xfrm>
                  </p:grpSpPr>
                  <p:sp>
                    <p:nvSpPr>
                      <p:cNvPr id="13395" name="正方形/長方形 1">
                        <a:extLst>
                          <a:ext uri="{FF2B5EF4-FFF2-40B4-BE49-F238E27FC236}">
                            <a16:creationId xmlns:a16="http://schemas.microsoft.com/office/drawing/2014/main" id="{5EA34234-2D38-41EB-B8DC-4A54BCADF4A1}"/>
                          </a:ext>
                        </a:extLst>
                      </p:cNvPr>
                      <p:cNvSpPr>
                        <a:spLocks noChangeArrowheads="1"/>
                      </p:cNvSpPr>
                      <p:nvPr/>
                    </p:nvSpPr>
                    <p:spPr bwMode="auto">
                      <a:xfrm>
                        <a:off x="2172" y="3816"/>
                        <a:ext cx="1176" cy="588"/>
                      </a:xfrm>
                      <a:prstGeom prst="rect">
                        <a:avLst/>
                      </a:prstGeom>
                      <a:solidFill>
                        <a:srgbClr val="00B050"/>
                      </a:solidFill>
                      <a:ln w="12700">
                        <a:solidFill>
                          <a:srgbClr val="000000"/>
                        </a:solidFill>
                        <a:miter lim="800000"/>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b="1">
                            <a:solidFill>
                              <a:srgbClr val="FFFFFF"/>
                            </a:solidFill>
                            <a:latin typeface="ＭＳ ゴシック" panose="020B0609070205080204" pitchFamily="49" charset="-128"/>
                            <a:ea typeface="ＭＳ ゴシック" panose="020B0609070205080204" pitchFamily="49" charset="-128"/>
                          </a:rPr>
                          <a:t>セル電池</a:t>
                        </a:r>
                        <a:endParaRPr lang="ja-JP" altLang="en-US"/>
                      </a:p>
                    </p:txBody>
                  </p:sp>
                  <p:sp>
                    <p:nvSpPr>
                      <p:cNvPr id="13396" name="正方形/長方形 2">
                        <a:extLst>
                          <a:ext uri="{FF2B5EF4-FFF2-40B4-BE49-F238E27FC236}">
                            <a16:creationId xmlns:a16="http://schemas.microsoft.com/office/drawing/2014/main" id="{A128420C-EAE6-43F0-94A2-EA431771EA0E}"/>
                          </a:ext>
                        </a:extLst>
                      </p:cNvPr>
                      <p:cNvSpPr>
                        <a:spLocks noChangeArrowheads="1"/>
                      </p:cNvSpPr>
                      <p:nvPr/>
                    </p:nvSpPr>
                    <p:spPr bwMode="auto">
                      <a:xfrm>
                        <a:off x="3345" y="3814"/>
                        <a:ext cx="1176" cy="588"/>
                      </a:xfrm>
                      <a:prstGeom prst="rect">
                        <a:avLst/>
                      </a:prstGeom>
                      <a:solidFill>
                        <a:srgbClr val="00B050"/>
                      </a:solidFill>
                      <a:ln w="12700">
                        <a:solidFill>
                          <a:srgbClr val="000000"/>
                        </a:solidFill>
                        <a:miter lim="800000"/>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b="1">
                            <a:solidFill>
                              <a:srgbClr val="FFFFFF"/>
                            </a:solidFill>
                            <a:latin typeface="ＭＳ ゴシック" panose="020B0609070205080204" pitchFamily="49" charset="-128"/>
                            <a:ea typeface="ＭＳ ゴシック" panose="020B0609070205080204" pitchFamily="49" charset="-128"/>
                          </a:rPr>
                          <a:t>セル電池</a:t>
                        </a:r>
                        <a:endParaRPr lang="ja-JP" altLang="en-US"/>
                      </a:p>
                    </p:txBody>
                  </p:sp>
                  <p:sp>
                    <p:nvSpPr>
                      <p:cNvPr id="13397" name="正方形/長方形 3">
                        <a:extLst>
                          <a:ext uri="{FF2B5EF4-FFF2-40B4-BE49-F238E27FC236}">
                            <a16:creationId xmlns:a16="http://schemas.microsoft.com/office/drawing/2014/main" id="{04B0CB6F-4D15-40AC-BDC8-FD90B828D898}"/>
                          </a:ext>
                        </a:extLst>
                      </p:cNvPr>
                      <p:cNvSpPr>
                        <a:spLocks noChangeArrowheads="1"/>
                      </p:cNvSpPr>
                      <p:nvPr/>
                    </p:nvSpPr>
                    <p:spPr bwMode="auto">
                      <a:xfrm>
                        <a:off x="4519" y="3814"/>
                        <a:ext cx="1176" cy="588"/>
                      </a:xfrm>
                      <a:prstGeom prst="rect">
                        <a:avLst/>
                      </a:prstGeom>
                      <a:solidFill>
                        <a:srgbClr val="00B050"/>
                      </a:solidFill>
                      <a:ln w="12700">
                        <a:solidFill>
                          <a:srgbClr val="000000"/>
                        </a:solidFill>
                        <a:miter lim="800000"/>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b="1">
                            <a:solidFill>
                              <a:srgbClr val="FFFFFF"/>
                            </a:solidFill>
                            <a:latin typeface="ＭＳ ゴシック" panose="020B0609070205080204" pitchFamily="49" charset="-128"/>
                            <a:ea typeface="ＭＳ ゴシック" panose="020B0609070205080204" pitchFamily="49" charset="-128"/>
                          </a:rPr>
                          <a:t>セル電池</a:t>
                        </a:r>
                        <a:endParaRPr lang="ja-JP" altLang="en-US"/>
                      </a:p>
                    </p:txBody>
                  </p:sp>
                </p:grpSp>
                <p:grpSp>
                  <p:nvGrpSpPr>
                    <p:cNvPr id="13387" name="Group 94">
                      <a:extLst>
                        <a:ext uri="{FF2B5EF4-FFF2-40B4-BE49-F238E27FC236}">
                          <a16:creationId xmlns:a16="http://schemas.microsoft.com/office/drawing/2014/main" id="{4A420CEA-1765-4603-ADAC-080D4382F67A}"/>
                        </a:ext>
                      </a:extLst>
                    </p:cNvPr>
                    <p:cNvGrpSpPr>
                      <a:grpSpLocks/>
                    </p:cNvGrpSpPr>
                    <p:nvPr/>
                  </p:nvGrpSpPr>
                  <p:grpSpPr bwMode="auto">
                    <a:xfrm>
                      <a:off x="2174" y="4352"/>
                      <a:ext cx="3523" cy="528"/>
                      <a:chOff x="2172" y="3814"/>
                      <a:chExt cx="3523" cy="590"/>
                    </a:xfrm>
                  </p:grpSpPr>
                  <p:sp>
                    <p:nvSpPr>
                      <p:cNvPr id="13392" name="正方形/長方形 1">
                        <a:extLst>
                          <a:ext uri="{FF2B5EF4-FFF2-40B4-BE49-F238E27FC236}">
                            <a16:creationId xmlns:a16="http://schemas.microsoft.com/office/drawing/2014/main" id="{4B143A7B-2223-4A65-9A43-4840B5993FD6}"/>
                          </a:ext>
                        </a:extLst>
                      </p:cNvPr>
                      <p:cNvSpPr>
                        <a:spLocks noChangeArrowheads="1"/>
                      </p:cNvSpPr>
                      <p:nvPr/>
                    </p:nvSpPr>
                    <p:spPr bwMode="auto">
                      <a:xfrm>
                        <a:off x="2172" y="3816"/>
                        <a:ext cx="1176" cy="588"/>
                      </a:xfrm>
                      <a:prstGeom prst="rect">
                        <a:avLst/>
                      </a:prstGeom>
                      <a:solidFill>
                        <a:srgbClr val="00B050"/>
                      </a:solidFill>
                      <a:ln w="12700">
                        <a:solidFill>
                          <a:srgbClr val="1F3763"/>
                        </a:solidFill>
                        <a:miter lim="800000"/>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b="1">
                            <a:solidFill>
                              <a:srgbClr val="FFFFFF"/>
                            </a:solidFill>
                            <a:latin typeface="ＭＳ ゴシック" panose="020B0609070205080204" pitchFamily="49" charset="-128"/>
                            <a:ea typeface="ＭＳ ゴシック" panose="020B0609070205080204" pitchFamily="49" charset="-128"/>
                          </a:rPr>
                          <a:t>セル電池</a:t>
                        </a:r>
                        <a:endParaRPr lang="ja-JP" altLang="en-US"/>
                      </a:p>
                    </p:txBody>
                  </p:sp>
                  <p:sp>
                    <p:nvSpPr>
                      <p:cNvPr id="13393" name="正方形/長方形 2">
                        <a:extLst>
                          <a:ext uri="{FF2B5EF4-FFF2-40B4-BE49-F238E27FC236}">
                            <a16:creationId xmlns:a16="http://schemas.microsoft.com/office/drawing/2014/main" id="{22199367-0DAA-41D0-94B6-7E09711E0A72}"/>
                          </a:ext>
                        </a:extLst>
                      </p:cNvPr>
                      <p:cNvSpPr>
                        <a:spLocks noChangeArrowheads="1"/>
                      </p:cNvSpPr>
                      <p:nvPr/>
                    </p:nvSpPr>
                    <p:spPr bwMode="auto">
                      <a:xfrm>
                        <a:off x="3345" y="3814"/>
                        <a:ext cx="1176" cy="588"/>
                      </a:xfrm>
                      <a:prstGeom prst="rect">
                        <a:avLst/>
                      </a:prstGeom>
                      <a:solidFill>
                        <a:srgbClr val="00B050"/>
                      </a:solidFill>
                      <a:ln w="12700">
                        <a:solidFill>
                          <a:srgbClr val="000000"/>
                        </a:solidFill>
                        <a:miter lim="800000"/>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b="1">
                            <a:solidFill>
                              <a:srgbClr val="FFFFFF"/>
                            </a:solidFill>
                            <a:latin typeface="ＭＳ ゴシック" panose="020B0609070205080204" pitchFamily="49" charset="-128"/>
                            <a:ea typeface="ＭＳ ゴシック" panose="020B0609070205080204" pitchFamily="49" charset="-128"/>
                          </a:rPr>
                          <a:t>セル電池</a:t>
                        </a:r>
                        <a:endParaRPr lang="ja-JP" altLang="en-US"/>
                      </a:p>
                    </p:txBody>
                  </p:sp>
                  <p:sp>
                    <p:nvSpPr>
                      <p:cNvPr id="13394" name="正方形/長方形 3">
                        <a:extLst>
                          <a:ext uri="{FF2B5EF4-FFF2-40B4-BE49-F238E27FC236}">
                            <a16:creationId xmlns:a16="http://schemas.microsoft.com/office/drawing/2014/main" id="{8A4B775C-5F99-472C-93D4-8080797134A4}"/>
                          </a:ext>
                        </a:extLst>
                      </p:cNvPr>
                      <p:cNvSpPr>
                        <a:spLocks noChangeArrowheads="1"/>
                      </p:cNvSpPr>
                      <p:nvPr/>
                    </p:nvSpPr>
                    <p:spPr bwMode="auto">
                      <a:xfrm>
                        <a:off x="4519" y="3814"/>
                        <a:ext cx="1176" cy="588"/>
                      </a:xfrm>
                      <a:prstGeom prst="rect">
                        <a:avLst/>
                      </a:prstGeom>
                      <a:solidFill>
                        <a:srgbClr val="00B050"/>
                      </a:solidFill>
                      <a:ln w="12700">
                        <a:solidFill>
                          <a:srgbClr val="000000"/>
                        </a:solidFill>
                        <a:miter lim="800000"/>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b="1">
                            <a:solidFill>
                              <a:srgbClr val="FFFFFF"/>
                            </a:solidFill>
                            <a:latin typeface="ＭＳ ゴシック" panose="020B0609070205080204" pitchFamily="49" charset="-128"/>
                            <a:ea typeface="ＭＳ ゴシック" panose="020B0609070205080204" pitchFamily="49" charset="-128"/>
                          </a:rPr>
                          <a:t>セル電池</a:t>
                        </a:r>
                        <a:endParaRPr lang="ja-JP" altLang="en-US"/>
                      </a:p>
                    </p:txBody>
                  </p:sp>
                </p:grpSp>
                <p:grpSp>
                  <p:nvGrpSpPr>
                    <p:cNvPr id="13388" name="Group 98">
                      <a:extLst>
                        <a:ext uri="{FF2B5EF4-FFF2-40B4-BE49-F238E27FC236}">
                          <a16:creationId xmlns:a16="http://schemas.microsoft.com/office/drawing/2014/main" id="{4AC3E384-5750-4C33-9F89-C6B92279297A}"/>
                        </a:ext>
                      </a:extLst>
                    </p:cNvPr>
                    <p:cNvGrpSpPr>
                      <a:grpSpLocks/>
                    </p:cNvGrpSpPr>
                    <p:nvPr/>
                  </p:nvGrpSpPr>
                  <p:grpSpPr bwMode="auto">
                    <a:xfrm>
                      <a:off x="2172" y="4881"/>
                      <a:ext cx="3523" cy="528"/>
                      <a:chOff x="2172" y="3814"/>
                      <a:chExt cx="3523" cy="590"/>
                    </a:xfrm>
                  </p:grpSpPr>
                  <p:sp>
                    <p:nvSpPr>
                      <p:cNvPr id="13389" name="正方形/長方形 1">
                        <a:extLst>
                          <a:ext uri="{FF2B5EF4-FFF2-40B4-BE49-F238E27FC236}">
                            <a16:creationId xmlns:a16="http://schemas.microsoft.com/office/drawing/2014/main" id="{E8E0E6DF-7FA9-4989-8D09-0AD9AB816B7F}"/>
                          </a:ext>
                        </a:extLst>
                      </p:cNvPr>
                      <p:cNvSpPr>
                        <a:spLocks noChangeArrowheads="1"/>
                      </p:cNvSpPr>
                      <p:nvPr/>
                    </p:nvSpPr>
                    <p:spPr bwMode="auto">
                      <a:xfrm>
                        <a:off x="2172" y="3816"/>
                        <a:ext cx="1176" cy="588"/>
                      </a:xfrm>
                      <a:prstGeom prst="rect">
                        <a:avLst/>
                      </a:prstGeom>
                      <a:solidFill>
                        <a:srgbClr val="00B050"/>
                      </a:solidFill>
                      <a:ln w="12700">
                        <a:solidFill>
                          <a:srgbClr val="000000"/>
                        </a:solidFill>
                        <a:miter lim="800000"/>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b="1">
                            <a:solidFill>
                              <a:srgbClr val="FFFFFF"/>
                            </a:solidFill>
                            <a:latin typeface="ＭＳ ゴシック" panose="020B0609070205080204" pitchFamily="49" charset="-128"/>
                            <a:ea typeface="ＭＳ ゴシック" panose="020B0609070205080204" pitchFamily="49" charset="-128"/>
                          </a:rPr>
                          <a:t>セル電池</a:t>
                        </a:r>
                        <a:endParaRPr lang="ja-JP" altLang="en-US"/>
                      </a:p>
                    </p:txBody>
                  </p:sp>
                  <p:sp>
                    <p:nvSpPr>
                      <p:cNvPr id="13390" name="正方形/長方形 2">
                        <a:extLst>
                          <a:ext uri="{FF2B5EF4-FFF2-40B4-BE49-F238E27FC236}">
                            <a16:creationId xmlns:a16="http://schemas.microsoft.com/office/drawing/2014/main" id="{73468F79-7616-4E20-83F4-F93698B1A05A}"/>
                          </a:ext>
                        </a:extLst>
                      </p:cNvPr>
                      <p:cNvSpPr>
                        <a:spLocks noChangeArrowheads="1"/>
                      </p:cNvSpPr>
                      <p:nvPr/>
                    </p:nvSpPr>
                    <p:spPr bwMode="auto">
                      <a:xfrm>
                        <a:off x="3345" y="3814"/>
                        <a:ext cx="1176" cy="588"/>
                      </a:xfrm>
                      <a:prstGeom prst="rect">
                        <a:avLst/>
                      </a:prstGeom>
                      <a:solidFill>
                        <a:srgbClr val="00B050"/>
                      </a:solidFill>
                      <a:ln w="12700">
                        <a:solidFill>
                          <a:srgbClr val="000000"/>
                        </a:solidFill>
                        <a:miter lim="800000"/>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b="1">
                            <a:solidFill>
                              <a:srgbClr val="FFFFFF"/>
                            </a:solidFill>
                            <a:latin typeface="ＭＳ ゴシック" panose="020B0609070205080204" pitchFamily="49" charset="-128"/>
                            <a:ea typeface="ＭＳ ゴシック" panose="020B0609070205080204" pitchFamily="49" charset="-128"/>
                          </a:rPr>
                          <a:t>セル電池</a:t>
                        </a:r>
                        <a:endParaRPr lang="ja-JP" altLang="en-US"/>
                      </a:p>
                    </p:txBody>
                  </p:sp>
                  <p:sp>
                    <p:nvSpPr>
                      <p:cNvPr id="13391" name="正方形/長方形 3">
                        <a:extLst>
                          <a:ext uri="{FF2B5EF4-FFF2-40B4-BE49-F238E27FC236}">
                            <a16:creationId xmlns:a16="http://schemas.microsoft.com/office/drawing/2014/main" id="{79E3DB43-84A8-4C16-BF18-45C82ED1EB4C}"/>
                          </a:ext>
                        </a:extLst>
                      </p:cNvPr>
                      <p:cNvSpPr>
                        <a:spLocks noChangeArrowheads="1"/>
                      </p:cNvSpPr>
                      <p:nvPr/>
                    </p:nvSpPr>
                    <p:spPr bwMode="auto">
                      <a:xfrm>
                        <a:off x="4519" y="3814"/>
                        <a:ext cx="1176" cy="588"/>
                      </a:xfrm>
                      <a:prstGeom prst="rect">
                        <a:avLst/>
                      </a:prstGeom>
                      <a:solidFill>
                        <a:srgbClr val="00B050"/>
                      </a:solidFill>
                      <a:ln w="12700">
                        <a:solidFill>
                          <a:srgbClr val="000000"/>
                        </a:solidFill>
                        <a:miter lim="800000"/>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b="1">
                            <a:solidFill>
                              <a:srgbClr val="FFFFFF"/>
                            </a:solidFill>
                            <a:latin typeface="ＭＳ ゴシック" panose="020B0609070205080204" pitchFamily="49" charset="-128"/>
                            <a:ea typeface="ＭＳ ゴシック" panose="020B0609070205080204" pitchFamily="49" charset="-128"/>
                          </a:rPr>
                          <a:t>セル電池</a:t>
                        </a:r>
                        <a:endParaRPr lang="ja-JP" altLang="en-US"/>
                      </a:p>
                    </p:txBody>
                  </p:sp>
                </p:grpSp>
              </p:grpSp>
              <p:sp>
                <p:nvSpPr>
                  <p:cNvPr id="13383" name="Rectangle 102">
                    <a:extLst>
                      <a:ext uri="{FF2B5EF4-FFF2-40B4-BE49-F238E27FC236}">
                        <a16:creationId xmlns:a16="http://schemas.microsoft.com/office/drawing/2014/main" id="{CD0A7E93-37B8-4C4C-9287-5C8CB021B8C1}"/>
                      </a:ext>
                    </a:extLst>
                  </p:cNvPr>
                  <p:cNvSpPr>
                    <a:spLocks noChangeArrowheads="1"/>
                  </p:cNvSpPr>
                  <p:nvPr/>
                </p:nvSpPr>
                <p:spPr bwMode="auto">
                  <a:xfrm>
                    <a:off x="5190" y="3785"/>
                    <a:ext cx="1551" cy="1595"/>
                  </a:xfrm>
                  <a:prstGeom prst="rect">
                    <a:avLst/>
                  </a:prstGeom>
                  <a:solidFill>
                    <a:srgbClr val="99CCFF"/>
                  </a:solidFill>
                  <a:ln w="9525">
                    <a:solidFill>
                      <a:srgbClr val="000000"/>
                    </a:solidFill>
                    <a:miter lim="800000"/>
                    <a:headEnd/>
                    <a:tailEnd/>
                  </a:ln>
                </p:spPr>
                <p:txBody>
                  <a:bodyPr lIns="74295" tIns="26820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b="1">
                        <a:latin typeface="ＭＳ ゴシック" panose="020B0609070205080204" pitchFamily="49" charset="-128"/>
                        <a:ea typeface="ＭＳ ゴシック" panose="020B0609070205080204" pitchFamily="49" charset="-128"/>
                      </a:rPr>
                      <a:t>ＥＣＵ</a:t>
                    </a:r>
                  </a:p>
                  <a:p>
                    <a:pPr algn="ctr"/>
                    <a:r>
                      <a:rPr lang="ja-JP" altLang="en-US" sz="1000" b="1">
                        <a:latin typeface="ＭＳ ゴシック" panose="020B0609070205080204" pitchFamily="49" charset="-128"/>
                        <a:ea typeface="ＭＳ ゴシック" panose="020B0609070205080204" pitchFamily="49" charset="-128"/>
                      </a:rPr>
                      <a:t>計測ユニット</a:t>
                    </a:r>
                    <a:endParaRPr lang="ja-JP" altLang="en-US"/>
                  </a:p>
                </p:txBody>
              </p:sp>
              <p:sp>
                <p:nvSpPr>
                  <p:cNvPr id="13384" name="Line 103">
                    <a:extLst>
                      <a:ext uri="{FF2B5EF4-FFF2-40B4-BE49-F238E27FC236}">
                        <a16:creationId xmlns:a16="http://schemas.microsoft.com/office/drawing/2014/main" id="{17B36187-6C2D-433E-831F-18D03F279C49}"/>
                      </a:ext>
                    </a:extLst>
                  </p:cNvPr>
                  <p:cNvSpPr>
                    <a:spLocks noChangeShapeType="1"/>
                  </p:cNvSpPr>
                  <p:nvPr/>
                </p:nvSpPr>
                <p:spPr bwMode="auto">
                  <a:xfrm flipV="1">
                    <a:off x="4335" y="4068"/>
                    <a:ext cx="855" cy="5"/>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85" name="Line 104">
                    <a:extLst>
                      <a:ext uri="{FF2B5EF4-FFF2-40B4-BE49-F238E27FC236}">
                        <a16:creationId xmlns:a16="http://schemas.microsoft.com/office/drawing/2014/main" id="{93C443D2-6D10-43F8-B297-0CDA1AB6C5D3}"/>
                      </a:ext>
                    </a:extLst>
                  </p:cNvPr>
                  <p:cNvSpPr>
                    <a:spLocks noChangeShapeType="1"/>
                  </p:cNvSpPr>
                  <p:nvPr/>
                </p:nvSpPr>
                <p:spPr bwMode="auto">
                  <a:xfrm flipV="1">
                    <a:off x="4329" y="5125"/>
                    <a:ext cx="855" cy="5"/>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3378" name="Rectangle 105">
                  <a:extLst>
                    <a:ext uri="{FF2B5EF4-FFF2-40B4-BE49-F238E27FC236}">
                      <a16:creationId xmlns:a16="http://schemas.microsoft.com/office/drawing/2014/main" id="{419D647D-9D07-4DA1-B0A5-0C954BDAD406}"/>
                    </a:ext>
                  </a:extLst>
                </p:cNvPr>
                <p:cNvSpPr>
                  <a:spLocks noChangeArrowheads="1"/>
                </p:cNvSpPr>
                <p:nvPr/>
              </p:nvSpPr>
              <p:spPr bwMode="auto">
                <a:xfrm>
                  <a:off x="3498" y="5481"/>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79" name="Rectangle 106">
                  <a:extLst>
                    <a:ext uri="{FF2B5EF4-FFF2-40B4-BE49-F238E27FC236}">
                      <a16:creationId xmlns:a16="http://schemas.microsoft.com/office/drawing/2014/main" id="{8F1A79CB-D811-4EB3-8B32-D149E06256E7}"/>
                    </a:ext>
                  </a:extLst>
                </p:cNvPr>
                <p:cNvSpPr>
                  <a:spLocks noChangeArrowheads="1"/>
                </p:cNvSpPr>
                <p:nvPr/>
              </p:nvSpPr>
              <p:spPr bwMode="auto">
                <a:xfrm rot="5400000">
                  <a:off x="6702" y="3180"/>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80" name="Rectangle 107">
                  <a:extLst>
                    <a:ext uri="{FF2B5EF4-FFF2-40B4-BE49-F238E27FC236}">
                      <a16:creationId xmlns:a16="http://schemas.microsoft.com/office/drawing/2014/main" id="{5CC126AF-14FD-4ADE-A3E0-CB45D30A3E38}"/>
                    </a:ext>
                  </a:extLst>
                </p:cNvPr>
                <p:cNvSpPr>
                  <a:spLocks noChangeArrowheads="1"/>
                </p:cNvSpPr>
                <p:nvPr/>
              </p:nvSpPr>
              <p:spPr bwMode="auto">
                <a:xfrm rot="5400000">
                  <a:off x="6702" y="4800"/>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grpSp>
          <p:grpSp>
            <p:nvGrpSpPr>
              <p:cNvPr id="13337" name="Group 108">
                <a:extLst>
                  <a:ext uri="{FF2B5EF4-FFF2-40B4-BE49-F238E27FC236}">
                    <a16:creationId xmlns:a16="http://schemas.microsoft.com/office/drawing/2014/main" id="{F509375E-A326-434D-A5C0-41C13A19E92F}"/>
                  </a:ext>
                </a:extLst>
              </p:cNvPr>
              <p:cNvGrpSpPr>
                <a:grpSpLocks/>
              </p:cNvGrpSpPr>
              <p:nvPr/>
            </p:nvGrpSpPr>
            <p:grpSpPr bwMode="auto">
              <a:xfrm>
                <a:off x="3094" y="1949"/>
                <a:ext cx="1022" cy="276"/>
                <a:chOff x="7613" y="4502"/>
                <a:chExt cx="2636" cy="844"/>
              </a:xfrm>
            </p:grpSpPr>
            <p:sp>
              <p:nvSpPr>
                <p:cNvPr id="13364" name="Rectangle 109">
                  <a:extLst>
                    <a:ext uri="{FF2B5EF4-FFF2-40B4-BE49-F238E27FC236}">
                      <a16:creationId xmlns:a16="http://schemas.microsoft.com/office/drawing/2014/main" id="{7188D412-5BFD-4746-9557-4D888A1BC306}"/>
                    </a:ext>
                  </a:extLst>
                </p:cNvPr>
                <p:cNvSpPr>
                  <a:spLocks noChangeArrowheads="1"/>
                </p:cNvSpPr>
                <p:nvPr/>
              </p:nvSpPr>
              <p:spPr bwMode="auto">
                <a:xfrm rot="5400000">
                  <a:off x="7394" y="4776"/>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65" name="Rectangle 110">
                  <a:extLst>
                    <a:ext uri="{FF2B5EF4-FFF2-40B4-BE49-F238E27FC236}">
                      <a16:creationId xmlns:a16="http://schemas.microsoft.com/office/drawing/2014/main" id="{45312533-E57E-4066-9E0F-0A4CBF493574}"/>
                    </a:ext>
                  </a:extLst>
                </p:cNvPr>
                <p:cNvSpPr>
                  <a:spLocks noChangeArrowheads="1"/>
                </p:cNvSpPr>
                <p:nvPr/>
              </p:nvSpPr>
              <p:spPr bwMode="auto">
                <a:xfrm rot="5400000">
                  <a:off x="9874" y="4771"/>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66" name="Rectangle 111">
                  <a:extLst>
                    <a:ext uri="{FF2B5EF4-FFF2-40B4-BE49-F238E27FC236}">
                      <a16:creationId xmlns:a16="http://schemas.microsoft.com/office/drawing/2014/main" id="{659256F0-CF5D-416C-9DBD-44B9C5F9542C}"/>
                    </a:ext>
                  </a:extLst>
                </p:cNvPr>
                <p:cNvSpPr>
                  <a:spLocks noChangeArrowheads="1"/>
                </p:cNvSpPr>
                <p:nvPr/>
              </p:nvSpPr>
              <p:spPr bwMode="auto">
                <a:xfrm>
                  <a:off x="7757" y="4502"/>
                  <a:ext cx="2340" cy="687"/>
                </a:xfrm>
                <a:prstGeom prst="rect">
                  <a:avLst/>
                </a:prstGeom>
                <a:solidFill>
                  <a:srgbClr val="FFFFFF"/>
                </a:solidFill>
                <a:ln w="19050">
                  <a:solidFill>
                    <a:srgbClr val="000000"/>
                  </a:solidFill>
                  <a:miter lim="800000"/>
                  <a:headEnd/>
                  <a:tailEnd/>
                </a:ln>
              </p:spPr>
              <p:txBody>
                <a:bodyPr lIns="74295" tIns="9900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r>
                    <a:rPr lang="ja-JP" altLang="en-US" sz="1200" b="1">
                      <a:latin typeface="ＭＳ ゴシック" panose="020B0609070205080204" pitchFamily="49" charset="-128"/>
                      <a:ea typeface="ＭＳ ゴシック" panose="020B0609070205080204" pitchFamily="49" charset="-128"/>
                    </a:rPr>
                    <a:t>電磁開閉器</a:t>
                  </a:r>
                  <a:endParaRPr lang="ja-JP" altLang="en-US"/>
                </a:p>
              </p:txBody>
            </p:sp>
            <p:grpSp>
              <p:nvGrpSpPr>
                <p:cNvPr id="13367" name="Group 112">
                  <a:extLst>
                    <a:ext uri="{FF2B5EF4-FFF2-40B4-BE49-F238E27FC236}">
                      <a16:creationId xmlns:a16="http://schemas.microsoft.com/office/drawing/2014/main" id="{37BCC417-36CF-4A74-A545-7F73AFBCC685}"/>
                    </a:ext>
                  </a:extLst>
                </p:cNvPr>
                <p:cNvGrpSpPr>
                  <a:grpSpLocks/>
                </p:cNvGrpSpPr>
                <p:nvPr/>
              </p:nvGrpSpPr>
              <p:grpSpPr bwMode="auto">
                <a:xfrm>
                  <a:off x="9081" y="4761"/>
                  <a:ext cx="883" cy="149"/>
                  <a:chOff x="7284" y="6738"/>
                  <a:chExt cx="883" cy="149"/>
                </a:xfrm>
              </p:grpSpPr>
              <p:grpSp>
                <p:nvGrpSpPr>
                  <p:cNvPr id="13369" name="Group 113">
                    <a:extLst>
                      <a:ext uri="{FF2B5EF4-FFF2-40B4-BE49-F238E27FC236}">
                        <a16:creationId xmlns:a16="http://schemas.microsoft.com/office/drawing/2014/main" id="{6530BE06-D40D-4AC1-BA16-7EF5673F336B}"/>
                      </a:ext>
                    </a:extLst>
                  </p:cNvPr>
                  <p:cNvGrpSpPr>
                    <a:grpSpLocks/>
                  </p:cNvGrpSpPr>
                  <p:nvPr/>
                </p:nvGrpSpPr>
                <p:grpSpPr bwMode="auto">
                  <a:xfrm>
                    <a:off x="7284" y="6797"/>
                    <a:ext cx="366" cy="90"/>
                    <a:chOff x="7281" y="6801"/>
                    <a:chExt cx="366" cy="90"/>
                  </a:xfrm>
                </p:grpSpPr>
                <p:sp>
                  <p:nvSpPr>
                    <p:cNvPr id="13374" name="Line 114">
                      <a:extLst>
                        <a:ext uri="{FF2B5EF4-FFF2-40B4-BE49-F238E27FC236}">
                          <a16:creationId xmlns:a16="http://schemas.microsoft.com/office/drawing/2014/main" id="{1A2D1E19-677D-4099-8FFC-3D21DBBE9528}"/>
                        </a:ext>
                      </a:extLst>
                    </p:cNvPr>
                    <p:cNvSpPr>
                      <a:spLocks noChangeShapeType="1"/>
                    </p:cNvSpPr>
                    <p:nvPr/>
                  </p:nvSpPr>
                  <p:spPr bwMode="auto">
                    <a:xfrm>
                      <a:off x="7281" y="6845"/>
                      <a:ext cx="28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75" name="Oval 115">
                      <a:extLst>
                        <a:ext uri="{FF2B5EF4-FFF2-40B4-BE49-F238E27FC236}">
                          <a16:creationId xmlns:a16="http://schemas.microsoft.com/office/drawing/2014/main" id="{5DC82691-B5BE-44BC-8C36-77AE801142CE}"/>
                        </a:ext>
                      </a:extLst>
                    </p:cNvPr>
                    <p:cNvSpPr>
                      <a:spLocks noChangeAspect="1" noChangeArrowheads="1"/>
                    </p:cNvSpPr>
                    <p:nvPr/>
                  </p:nvSpPr>
                  <p:spPr bwMode="auto">
                    <a:xfrm>
                      <a:off x="7557" y="6801"/>
                      <a:ext cx="90" cy="90"/>
                    </a:xfrm>
                    <a:prstGeom prst="ellipse">
                      <a:avLst/>
                    </a:prstGeom>
                    <a:solidFill>
                      <a:srgbClr val="FFFFFF"/>
                    </a:solidFill>
                    <a:ln w="19050">
                      <a:solidFill>
                        <a:srgbClr val="000000"/>
                      </a:solidFill>
                      <a:round/>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grpSp>
              <p:grpSp>
                <p:nvGrpSpPr>
                  <p:cNvPr id="13370" name="Group 116">
                    <a:extLst>
                      <a:ext uri="{FF2B5EF4-FFF2-40B4-BE49-F238E27FC236}">
                        <a16:creationId xmlns:a16="http://schemas.microsoft.com/office/drawing/2014/main" id="{B60A573E-6C5A-4884-832F-333148E6F466}"/>
                      </a:ext>
                    </a:extLst>
                  </p:cNvPr>
                  <p:cNvGrpSpPr>
                    <a:grpSpLocks/>
                  </p:cNvGrpSpPr>
                  <p:nvPr/>
                </p:nvGrpSpPr>
                <p:grpSpPr bwMode="auto">
                  <a:xfrm>
                    <a:off x="7794" y="6793"/>
                    <a:ext cx="373" cy="90"/>
                    <a:chOff x="7791" y="6794"/>
                    <a:chExt cx="373" cy="90"/>
                  </a:xfrm>
                </p:grpSpPr>
                <p:sp>
                  <p:nvSpPr>
                    <p:cNvPr id="13372" name="Line 117">
                      <a:extLst>
                        <a:ext uri="{FF2B5EF4-FFF2-40B4-BE49-F238E27FC236}">
                          <a16:creationId xmlns:a16="http://schemas.microsoft.com/office/drawing/2014/main" id="{B6F11A68-59E0-4E7A-91EB-77525F6530A5}"/>
                        </a:ext>
                      </a:extLst>
                    </p:cNvPr>
                    <p:cNvSpPr>
                      <a:spLocks noChangeShapeType="1"/>
                    </p:cNvSpPr>
                    <p:nvPr/>
                  </p:nvSpPr>
                  <p:spPr bwMode="auto">
                    <a:xfrm>
                      <a:off x="7881" y="6840"/>
                      <a:ext cx="28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73" name="Oval 118">
                      <a:extLst>
                        <a:ext uri="{FF2B5EF4-FFF2-40B4-BE49-F238E27FC236}">
                          <a16:creationId xmlns:a16="http://schemas.microsoft.com/office/drawing/2014/main" id="{E5A48E5D-7255-49A8-971C-04BC6DB9E953}"/>
                        </a:ext>
                      </a:extLst>
                    </p:cNvPr>
                    <p:cNvSpPr>
                      <a:spLocks noChangeAspect="1" noChangeArrowheads="1"/>
                    </p:cNvSpPr>
                    <p:nvPr/>
                  </p:nvSpPr>
                  <p:spPr bwMode="auto">
                    <a:xfrm>
                      <a:off x="7791" y="6794"/>
                      <a:ext cx="90" cy="90"/>
                    </a:xfrm>
                    <a:prstGeom prst="ellipse">
                      <a:avLst/>
                    </a:prstGeom>
                    <a:solidFill>
                      <a:srgbClr val="FFFFFF"/>
                    </a:solidFill>
                    <a:ln w="19050">
                      <a:solidFill>
                        <a:srgbClr val="000000"/>
                      </a:solidFill>
                      <a:round/>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grpSp>
              <p:sp>
                <p:nvSpPr>
                  <p:cNvPr id="13371" name="Line 119">
                    <a:extLst>
                      <a:ext uri="{FF2B5EF4-FFF2-40B4-BE49-F238E27FC236}">
                        <a16:creationId xmlns:a16="http://schemas.microsoft.com/office/drawing/2014/main" id="{92D9686A-EF89-4A2C-BA26-C7F67DDE71F6}"/>
                      </a:ext>
                    </a:extLst>
                  </p:cNvPr>
                  <p:cNvSpPr>
                    <a:spLocks noChangeShapeType="1"/>
                  </p:cNvSpPr>
                  <p:nvPr/>
                </p:nvSpPr>
                <p:spPr bwMode="auto">
                  <a:xfrm>
                    <a:off x="7584" y="6738"/>
                    <a:ext cx="28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3368" name="Rectangle 120">
                  <a:extLst>
                    <a:ext uri="{FF2B5EF4-FFF2-40B4-BE49-F238E27FC236}">
                      <a16:creationId xmlns:a16="http://schemas.microsoft.com/office/drawing/2014/main" id="{8EB63716-B609-4BFE-B860-E30A77FB8387}"/>
                    </a:ext>
                  </a:extLst>
                </p:cNvPr>
                <p:cNvSpPr>
                  <a:spLocks noChangeArrowheads="1"/>
                </p:cNvSpPr>
                <p:nvPr/>
              </p:nvSpPr>
              <p:spPr bwMode="auto">
                <a:xfrm>
                  <a:off x="8630" y="5190"/>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grpSp>
          <p:grpSp>
            <p:nvGrpSpPr>
              <p:cNvPr id="13338" name="Group 121">
                <a:extLst>
                  <a:ext uri="{FF2B5EF4-FFF2-40B4-BE49-F238E27FC236}">
                    <a16:creationId xmlns:a16="http://schemas.microsoft.com/office/drawing/2014/main" id="{4201DB2A-3C3D-4685-8523-5BF10F5EB61B}"/>
                  </a:ext>
                </a:extLst>
              </p:cNvPr>
              <p:cNvGrpSpPr>
                <a:grpSpLocks/>
              </p:cNvGrpSpPr>
              <p:nvPr/>
            </p:nvGrpSpPr>
            <p:grpSpPr bwMode="auto">
              <a:xfrm>
                <a:off x="3105" y="1430"/>
                <a:ext cx="1386" cy="274"/>
                <a:chOff x="7641" y="2909"/>
                <a:chExt cx="3576" cy="842"/>
              </a:xfrm>
            </p:grpSpPr>
            <p:sp>
              <p:nvSpPr>
                <p:cNvPr id="13360" name="Rectangle 122">
                  <a:extLst>
                    <a:ext uri="{FF2B5EF4-FFF2-40B4-BE49-F238E27FC236}">
                      <a16:creationId xmlns:a16="http://schemas.microsoft.com/office/drawing/2014/main" id="{BA8F3B1F-5DB4-4DFE-A593-85D1ACF79724}"/>
                    </a:ext>
                  </a:extLst>
                </p:cNvPr>
                <p:cNvSpPr>
                  <a:spLocks noChangeArrowheads="1"/>
                </p:cNvSpPr>
                <p:nvPr/>
              </p:nvSpPr>
              <p:spPr bwMode="auto">
                <a:xfrm rot="5400000">
                  <a:off x="7422" y="3183"/>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61" name="Rectangle 123">
                  <a:extLst>
                    <a:ext uri="{FF2B5EF4-FFF2-40B4-BE49-F238E27FC236}">
                      <a16:creationId xmlns:a16="http://schemas.microsoft.com/office/drawing/2014/main" id="{D5E0AE1C-7781-44CE-85F5-6D3316228C69}"/>
                    </a:ext>
                  </a:extLst>
                </p:cNvPr>
                <p:cNvSpPr>
                  <a:spLocks noChangeArrowheads="1"/>
                </p:cNvSpPr>
                <p:nvPr/>
              </p:nvSpPr>
              <p:spPr bwMode="auto">
                <a:xfrm rot="5400000">
                  <a:off x="10842" y="3180"/>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62" name="Rectangle 124">
                  <a:extLst>
                    <a:ext uri="{FF2B5EF4-FFF2-40B4-BE49-F238E27FC236}">
                      <a16:creationId xmlns:a16="http://schemas.microsoft.com/office/drawing/2014/main" id="{0A73545A-8C33-4065-8A79-0C69DB8FD619}"/>
                    </a:ext>
                  </a:extLst>
                </p:cNvPr>
                <p:cNvSpPr>
                  <a:spLocks noChangeArrowheads="1"/>
                </p:cNvSpPr>
                <p:nvPr/>
              </p:nvSpPr>
              <p:spPr bwMode="auto">
                <a:xfrm>
                  <a:off x="7785" y="2909"/>
                  <a:ext cx="3276" cy="687"/>
                </a:xfrm>
                <a:prstGeom prst="rect">
                  <a:avLst/>
                </a:prstGeom>
                <a:solidFill>
                  <a:srgbClr val="FFFFFF"/>
                </a:solidFill>
                <a:ln w="19050">
                  <a:solidFill>
                    <a:srgbClr val="000000"/>
                  </a:solidFill>
                  <a:miter lim="800000"/>
                  <a:headEnd/>
                  <a:tailEnd/>
                </a:ln>
              </p:spPr>
              <p:txBody>
                <a:bodyPr lIns="74295" tIns="9900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200" b="1">
                      <a:latin typeface="ＭＳ ゴシック" panose="020B0609070205080204" pitchFamily="49" charset="-128"/>
                      <a:ea typeface="ＭＳ ゴシック" panose="020B0609070205080204" pitchFamily="49" charset="-128"/>
                    </a:rPr>
                    <a:t>充電装置</a:t>
                  </a:r>
                  <a:endParaRPr lang="ja-JP" altLang="en-US"/>
                </a:p>
              </p:txBody>
            </p:sp>
            <p:sp>
              <p:nvSpPr>
                <p:cNvPr id="13363" name="Rectangle 125">
                  <a:extLst>
                    <a:ext uri="{FF2B5EF4-FFF2-40B4-BE49-F238E27FC236}">
                      <a16:creationId xmlns:a16="http://schemas.microsoft.com/office/drawing/2014/main" id="{94CBC619-FEE3-4EBC-961F-135823D6604B}"/>
                    </a:ext>
                  </a:extLst>
                </p:cNvPr>
                <p:cNvSpPr>
                  <a:spLocks noChangeArrowheads="1"/>
                </p:cNvSpPr>
                <p:nvPr/>
              </p:nvSpPr>
              <p:spPr bwMode="auto">
                <a:xfrm>
                  <a:off x="10285" y="3595"/>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grpSp>
          <p:grpSp>
            <p:nvGrpSpPr>
              <p:cNvPr id="13339" name="Group 126">
                <a:extLst>
                  <a:ext uri="{FF2B5EF4-FFF2-40B4-BE49-F238E27FC236}">
                    <a16:creationId xmlns:a16="http://schemas.microsoft.com/office/drawing/2014/main" id="{74B48101-4A37-4B7D-AFC6-B333DED5D4B0}"/>
                  </a:ext>
                </a:extLst>
              </p:cNvPr>
              <p:cNvGrpSpPr>
                <a:grpSpLocks/>
              </p:cNvGrpSpPr>
              <p:nvPr/>
            </p:nvGrpSpPr>
            <p:grpSpPr bwMode="auto">
              <a:xfrm>
                <a:off x="4336" y="1949"/>
                <a:ext cx="842" cy="273"/>
                <a:chOff x="10872" y="4581"/>
                <a:chExt cx="2171" cy="838"/>
              </a:xfrm>
            </p:grpSpPr>
            <p:sp>
              <p:nvSpPr>
                <p:cNvPr id="13356" name="Rectangle 127">
                  <a:extLst>
                    <a:ext uri="{FF2B5EF4-FFF2-40B4-BE49-F238E27FC236}">
                      <a16:creationId xmlns:a16="http://schemas.microsoft.com/office/drawing/2014/main" id="{3AC30E1D-1728-43F9-8B21-7BB05D9CB693}"/>
                    </a:ext>
                  </a:extLst>
                </p:cNvPr>
                <p:cNvSpPr>
                  <a:spLocks noChangeArrowheads="1"/>
                </p:cNvSpPr>
                <p:nvPr/>
              </p:nvSpPr>
              <p:spPr bwMode="auto">
                <a:xfrm rot="5400000">
                  <a:off x="10653" y="4843"/>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57" name="Rectangle 128">
                  <a:extLst>
                    <a:ext uri="{FF2B5EF4-FFF2-40B4-BE49-F238E27FC236}">
                      <a16:creationId xmlns:a16="http://schemas.microsoft.com/office/drawing/2014/main" id="{A03A215C-8AF6-4FD8-99FC-912459F9288D}"/>
                    </a:ext>
                  </a:extLst>
                </p:cNvPr>
                <p:cNvSpPr>
                  <a:spLocks noChangeArrowheads="1"/>
                </p:cNvSpPr>
                <p:nvPr/>
              </p:nvSpPr>
              <p:spPr bwMode="auto">
                <a:xfrm>
                  <a:off x="11025" y="4581"/>
                  <a:ext cx="1656" cy="687"/>
                </a:xfrm>
                <a:prstGeom prst="rect">
                  <a:avLst/>
                </a:prstGeom>
                <a:solidFill>
                  <a:srgbClr val="FFFFFF"/>
                </a:solidFill>
                <a:ln w="19050">
                  <a:solidFill>
                    <a:srgbClr val="000000"/>
                  </a:solidFill>
                  <a:prstDash val="lgDashDot"/>
                  <a:miter lim="800000"/>
                  <a:headEnd/>
                  <a:tailEnd/>
                </a:ln>
              </p:spPr>
              <p:txBody>
                <a:bodyPr lIns="74295" tIns="9900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200" b="1">
                      <a:latin typeface="ＭＳ ゴシック" panose="020B0609070205080204" pitchFamily="49" charset="-128"/>
                      <a:ea typeface="ＭＳ ゴシック" panose="020B0609070205080204" pitchFamily="49" charset="-128"/>
                    </a:rPr>
                    <a:t>インバータ</a:t>
                  </a:r>
                  <a:endParaRPr lang="ja-JP" altLang="en-US"/>
                </a:p>
              </p:txBody>
            </p:sp>
            <p:sp>
              <p:nvSpPr>
                <p:cNvPr id="13358" name="Rectangle 129">
                  <a:extLst>
                    <a:ext uri="{FF2B5EF4-FFF2-40B4-BE49-F238E27FC236}">
                      <a16:creationId xmlns:a16="http://schemas.microsoft.com/office/drawing/2014/main" id="{00C5EEC1-152B-4525-99BE-370A9E6C7ACA}"/>
                    </a:ext>
                  </a:extLst>
                </p:cNvPr>
                <p:cNvSpPr>
                  <a:spLocks noChangeArrowheads="1"/>
                </p:cNvSpPr>
                <p:nvPr/>
              </p:nvSpPr>
              <p:spPr bwMode="auto">
                <a:xfrm>
                  <a:off x="11570" y="5263"/>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59" name="AutoShape 130">
                  <a:extLst>
                    <a:ext uri="{FF2B5EF4-FFF2-40B4-BE49-F238E27FC236}">
                      <a16:creationId xmlns:a16="http://schemas.microsoft.com/office/drawing/2014/main" id="{691E50A3-A73C-4D42-B12C-4C71ACECADEE}"/>
                    </a:ext>
                  </a:extLst>
                </p:cNvPr>
                <p:cNvSpPr>
                  <a:spLocks noChangeArrowheads="1"/>
                </p:cNvSpPr>
                <p:nvPr/>
              </p:nvSpPr>
              <p:spPr bwMode="auto">
                <a:xfrm>
                  <a:off x="12683" y="4627"/>
                  <a:ext cx="360" cy="540"/>
                </a:xfrm>
                <a:prstGeom prst="rightArrow">
                  <a:avLst>
                    <a:gd name="adj1" fmla="val 56667"/>
                    <a:gd name="adj2" fmla="val 47500"/>
                  </a:avLst>
                </a:prstGeom>
                <a:solidFill>
                  <a:srgbClr val="FFFFFF"/>
                </a:solidFill>
                <a:ln w="19050">
                  <a:solidFill>
                    <a:srgbClr val="000000"/>
                  </a:solidFill>
                  <a:prstDash val="lgDashDot"/>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grpSp>
          <p:grpSp>
            <p:nvGrpSpPr>
              <p:cNvPr id="13340" name="Group 153">
                <a:extLst>
                  <a:ext uri="{FF2B5EF4-FFF2-40B4-BE49-F238E27FC236}">
                    <a16:creationId xmlns:a16="http://schemas.microsoft.com/office/drawing/2014/main" id="{3771BD00-3617-4DF9-A82B-3AA863B730A6}"/>
                  </a:ext>
                </a:extLst>
              </p:cNvPr>
              <p:cNvGrpSpPr>
                <a:grpSpLocks/>
              </p:cNvGrpSpPr>
              <p:nvPr/>
            </p:nvGrpSpPr>
            <p:grpSpPr bwMode="auto">
              <a:xfrm>
                <a:off x="385" y="1696"/>
                <a:ext cx="4675" cy="1144"/>
                <a:chOff x="385" y="1696"/>
                <a:chExt cx="4675" cy="1144"/>
              </a:xfrm>
            </p:grpSpPr>
            <p:grpSp>
              <p:nvGrpSpPr>
                <p:cNvPr id="13345" name="Group 132">
                  <a:extLst>
                    <a:ext uri="{FF2B5EF4-FFF2-40B4-BE49-F238E27FC236}">
                      <a16:creationId xmlns:a16="http://schemas.microsoft.com/office/drawing/2014/main" id="{09520521-540C-4460-8AB3-CCA569DA56D4}"/>
                    </a:ext>
                  </a:extLst>
                </p:cNvPr>
                <p:cNvGrpSpPr>
                  <a:grpSpLocks/>
                </p:cNvGrpSpPr>
                <p:nvPr/>
              </p:nvGrpSpPr>
              <p:grpSpPr bwMode="auto">
                <a:xfrm>
                  <a:off x="385" y="2548"/>
                  <a:ext cx="4675" cy="292"/>
                  <a:chOff x="624" y="6765"/>
                  <a:chExt cx="12060" cy="1026"/>
                </a:xfrm>
              </p:grpSpPr>
              <p:sp>
                <p:nvSpPr>
                  <p:cNvPr id="13350" name="Rectangle 133">
                    <a:extLst>
                      <a:ext uri="{FF2B5EF4-FFF2-40B4-BE49-F238E27FC236}">
                        <a16:creationId xmlns:a16="http://schemas.microsoft.com/office/drawing/2014/main" id="{03E2535C-9553-4658-8327-3E4DD63B3FB1}"/>
                      </a:ext>
                    </a:extLst>
                  </p:cNvPr>
                  <p:cNvSpPr>
                    <a:spLocks noChangeArrowheads="1"/>
                  </p:cNvSpPr>
                  <p:nvPr/>
                </p:nvSpPr>
                <p:spPr bwMode="auto">
                  <a:xfrm>
                    <a:off x="11003" y="7635"/>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51" name="Rectangle 134">
                    <a:extLst>
                      <a:ext uri="{FF2B5EF4-FFF2-40B4-BE49-F238E27FC236}">
                        <a16:creationId xmlns:a16="http://schemas.microsoft.com/office/drawing/2014/main" id="{BCE6C1D1-FF71-4DB7-B64C-D118BBD34900}"/>
                      </a:ext>
                    </a:extLst>
                  </p:cNvPr>
                  <p:cNvSpPr>
                    <a:spLocks noChangeArrowheads="1"/>
                  </p:cNvSpPr>
                  <p:nvPr/>
                </p:nvSpPr>
                <p:spPr bwMode="auto">
                  <a:xfrm>
                    <a:off x="11508" y="6768"/>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52" name="Rectangle 135">
                    <a:extLst>
                      <a:ext uri="{FF2B5EF4-FFF2-40B4-BE49-F238E27FC236}">
                        <a16:creationId xmlns:a16="http://schemas.microsoft.com/office/drawing/2014/main" id="{ED16291D-86D2-4A67-9DAE-F77F6D8EF710}"/>
                      </a:ext>
                    </a:extLst>
                  </p:cNvPr>
                  <p:cNvSpPr>
                    <a:spLocks noChangeArrowheads="1"/>
                  </p:cNvSpPr>
                  <p:nvPr/>
                </p:nvSpPr>
                <p:spPr bwMode="auto">
                  <a:xfrm>
                    <a:off x="10277" y="6767"/>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53" name="Rectangle 136">
                    <a:extLst>
                      <a:ext uri="{FF2B5EF4-FFF2-40B4-BE49-F238E27FC236}">
                        <a16:creationId xmlns:a16="http://schemas.microsoft.com/office/drawing/2014/main" id="{8259AF17-35B1-43A5-BEA1-0B3367F2F5F8}"/>
                      </a:ext>
                    </a:extLst>
                  </p:cNvPr>
                  <p:cNvSpPr>
                    <a:spLocks noChangeArrowheads="1"/>
                  </p:cNvSpPr>
                  <p:nvPr/>
                </p:nvSpPr>
                <p:spPr bwMode="auto">
                  <a:xfrm>
                    <a:off x="8625" y="6765"/>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54" name="Rectangle 137">
                    <a:extLst>
                      <a:ext uri="{FF2B5EF4-FFF2-40B4-BE49-F238E27FC236}">
                        <a16:creationId xmlns:a16="http://schemas.microsoft.com/office/drawing/2014/main" id="{F32C7FF8-3737-49D8-9F4D-C4569B0EBDD3}"/>
                      </a:ext>
                    </a:extLst>
                  </p:cNvPr>
                  <p:cNvSpPr>
                    <a:spLocks noChangeArrowheads="1"/>
                  </p:cNvSpPr>
                  <p:nvPr/>
                </p:nvSpPr>
                <p:spPr bwMode="auto">
                  <a:xfrm>
                    <a:off x="3510" y="6765"/>
                    <a:ext cx="594" cy="156"/>
                  </a:xfrm>
                  <a:prstGeom prst="rect">
                    <a:avLst/>
                  </a:prstGeom>
                  <a:solidFill>
                    <a:srgbClr val="FFFFFF"/>
                  </a:solidFill>
                  <a:ln w="19050">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55" name="Rectangle 138">
                    <a:extLst>
                      <a:ext uri="{FF2B5EF4-FFF2-40B4-BE49-F238E27FC236}">
                        <a16:creationId xmlns:a16="http://schemas.microsoft.com/office/drawing/2014/main" id="{139ED2D9-17BD-4B56-9EFE-8925610483EE}"/>
                      </a:ext>
                    </a:extLst>
                  </p:cNvPr>
                  <p:cNvSpPr>
                    <a:spLocks noChangeArrowheads="1"/>
                  </p:cNvSpPr>
                  <p:nvPr/>
                </p:nvSpPr>
                <p:spPr bwMode="auto">
                  <a:xfrm>
                    <a:off x="624" y="6921"/>
                    <a:ext cx="12060" cy="720"/>
                  </a:xfrm>
                  <a:prstGeom prst="rect">
                    <a:avLst/>
                  </a:prstGeom>
                  <a:solidFill>
                    <a:srgbClr val="FFFFFF"/>
                  </a:solidFill>
                  <a:ln w="25400">
                    <a:solidFill>
                      <a:srgbClr val="FF0000"/>
                    </a:solidFill>
                    <a:miter lim="800000"/>
                    <a:headEnd/>
                    <a:tailEnd/>
                  </a:ln>
                </p:spPr>
                <p:txBody>
                  <a:bodyPr lIns="74295" tIns="4320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400">
                        <a:latin typeface="HGP創英角ｺﾞｼｯｸUB" panose="020B0900000000000000" pitchFamily="50" charset="-128"/>
                        <a:ea typeface="HGP創英角ｺﾞｼｯｸUB" panose="020B0900000000000000" pitchFamily="50" charset="-128"/>
                      </a:rPr>
                      <a:t>Ｂ Ｍ Ｃ Ｐ Ｕ　（発明技術）</a:t>
                    </a:r>
                    <a:endParaRPr lang="ja-JP" altLang="en-US"/>
                  </a:p>
                </p:txBody>
              </p:sp>
            </p:grpSp>
            <p:sp>
              <p:nvSpPr>
                <p:cNvPr id="13346" name="Line 139">
                  <a:extLst>
                    <a:ext uri="{FF2B5EF4-FFF2-40B4-BE49-F238E27FC236}">
                      <a16:creationId xmlns:a16="http://schemas.microsoft.com/office/drawing/2014/main" id="{EEC044EB-890B-4843-B10E-44DF41183A61}"/>
                    </a:ext>
                  </a:extLst>
                </p:cNvPr>
                <p:cNvSpPr>
                  <a:spLocks noChangeShapeType="1"/>
                </p:cNvSpPr>
                <p:nvPr/>
              </p:nvSpPr>
              <p:spPr bwMode="auto">
                <a:xfrm flipH="1">
                  <a:off x="1623" y="2322"/>
                  <a:ext cx="1" cy="242"/>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47" name="Line 140">
                  <a:extLst>
                    <a:ext uri="{FF2B5EF4-FFF2-40B4-BE49-F238E27FC236}">
                      <a16:creationId xmlns:a16="http://schemas.microsoft.com/office/drawing/2014/main" id="{1C45D4D3-0933-4BB4-8943-5CCCC0452C62}"/>
                    </a:ext>
                  </a:extLst>
                </p:cNvPr>
                <p:cNvSpPr>
                  <a:spLocks noChangeShapeType="1"/>
                </p:cNvSpPr>
                <p:nvPr/>
              </p:nvSpPr>
              <p:spPr bwMode="auto">
                <a:xfrm>
                  <a:off x="3602" y="2228"/>
                  <a:ext cx="1" cy="311"/>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48" name="Line 141">
                  <a:extLst>
                    <a:ext uri="{FF2B5EF4-FFF2-40B4-BE49-F238E27FC236}">
                      <a16:creationId xmlns:a16="http://schemas.microsoft.com/office/drawing/2014/main" id="{0A2AE0AD-9962-4E91-997F-6EF65F323C50}"/>
                    </a:ext>
                  </a:extLst>
                </p:cNvPr>
                <p:cNvSpPr>
                  <a:spLocks noChangeShapeType="1"/>
                </p:cNvSpPr>
                <p:nvPr/>
              </p:nvSpPr>
              <p:spPr bwMode="auto">
                <a:xfrm>
                  <a:off x="4244" y="1696"/>
                  <a:ext cx="5" cy="853"/>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49" name="Line 142">
                  <a:extLst>
                    <a:ext uri="{FF2B5EF4-FFF2-40B4-BE49-F238E27FC236}">
                      <a16:creationId xmlns:a16="http://schemas.microsoft.com/office/drawing/2014/main" id="{BFD143C3-C1B4-4766-8231-930CACA9E2C3}"/>
                    </a:ext>
                  </a:extLst>
                </p:cNvPr>
                <p:cNvSpPr>
                  <a:spLocks noChangeShapeType="1"/>
                </p:cNvSpPr>
                <p:nvPr/>
              </p:nvSpPr>
              <p:spPr bwMode="auto">
                <a:xfrm flipH="1">
                  <a:off x="4723" y="2230"/>
                  <a:ext cx="1" cy="307"/>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3341" name="Rectangle 143">
                <a:extLst>
                  <a:ext uri="{FF2B5EF4-FFF2-40B4-BE49-F238E27FC236}">
                    <a16:creationId xmlns:a16="http://schemas.microsoft.com/office/drawing/2014/main" id="{9C27A6FB-637D-4748-9697-711C368DF05A}"/>
                  </a:ext>
                </a:extLst>
              </p:cNvPr>
              <p:cNvSpPr>
                <a:spLocks noChangeArrowheads="1"/>
              </p:cNvSpPr>
              <p:nvPr/>
            </p:nvSpPr>
            <p:spPr bwMode="auto">
              <a:xfrm>
                <a:off x="2891" y="1521"/>
                <a:ext cx="210" cy="39"/>
              </a:xfrm>
              <a:prstGeom prst="rect">
                <a:avLst/>
              </a:prstGeom>
              <a:solidFill>
                <a:srgbClr val="000000"/>
              </a:solidFill>
              <a:ln w="9525">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42" name="Rectangle 144">
                <a:extLst>
                  <a:ext uri="{FF2B5EF4-FFF2-40B4-BE49-F238E27FC236}">
                    <a16:creationId xmlns:a16="http://schemas.microsoft.com/office/drawing/2014/main" id="{FEECE7C7-AD77-450B-BAD3-1D4F223D4A03}"/>
                  </a:ext>
                </a:extLst>
              </p:cNvPr>
              <p:cNvSpPr>
                <a:spLocks noChangeArrowheads="1"/>
              </p:cNvSpPr>
              <p:nvPr/>
            </p:nvSpPr>
            <p:spPr bwMode="auto">
              <a:xfrm>
                <a:off x="2889" y="2049"/>
                <a:ext cx="210" cy="39"/>
              </a:xfrm>
              <a:prstGeom prst="rect">
                <a:avLst/>
              </a:prstGeom>
              <a:solidFill>
                <a:srgbClr val="000000"/>
              </a:solidFill>
              <a:ln w="9525">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43" name="Rectangle 145">
                <a:extLst>
                  <a:ext uri="{FF2B5EF4-FFF2-40B4-BE49-F238E27FC236}">
                    <a16:creationId xmlns:a16="http://schemas.microsoft.com/office/drawing/2014/main" id="{0046A283-1667-47AF-9FA6-0261B37A9702}"/>
                  </a:ext>
                </a:extLst>
              </p:cNvPr>
              <p:cNvSpPr>
                <a:spLocks noChangeArrowheads="1"/>
              </p:cNvSpPr>
              <p:nvPr/>
            </p:nvSpPr>
            <p:spPr bwMode="auto">
              <a:xfrm>
                <a:off x="4120" y="2041"/>
                <a:ext cx="211" cy="38"/>
              </a:xfrm>
              <a:prstGeom prst="rect">
                <a:avLst/>
              </a:prstGeom>
              <a:solidFill>
                <a:srgbClr val="000000"/>
              </a:solidFill>
              <a:ln w="9525">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44" name="Rectangle 146">
                <a:extLst>
                  <a:ext uri="{FF2B5EF4-FFF2-40B4-BE49-F238E27FC236}">
                    <a16:creationId xmlns:a16="http://schemas.microsoft.com/office/drawing/2014/main" id="{A6D2A4F8-10F5-46B8-952A-BF767ED51B12}"/>
                  </a:ext>
                </a:extLst>
              </p:cNvPr>
              <p:cNvSpPr>
                <a:spLocks noChangeArrowheads="1"/>
              </p:cNvSpPr>
              <p:nvPr/>
            </p:nvSpPr>
            <p:spPr bwMode="auto">
              <a:xfrm>
                <a:off x="4488" y="1519"/>
                <a:ext cx="210" cy="39"/>
              </a:xfrm>
              <a:prstGeom prst="rect">
                <a:avLst/>
              </a:prstGeom>
              <a:solidFill>
                <a:srgbClr val="000000"/>
              </a:solidFill>
              <a:ln w="9525">
                <a:solidFill>
                  <a:srgbClr val="000000"/>
                </a:solidFill>
                <a:miter lim="800000"/>
                <a:headEnd/>
                <a:tailEnd/>
              </a:ln>
            </p:spPr>
            <p:txBody>
              <a:bodyPr lIns="74295" tIns="8890" rIns="74295" bIns="889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grpSp>
        <p:sp>
          <p:nvSpPr>
            <p:cNvPr id="13335" name="Text Box 147">
              <a:extLst>
                <a:ext uri="{FF2B5EF4-FFF2-40B4-BE49-F238E27FC236}">
                  <a16:creationId xmlns:a16="http://schemas.microsoft.com/office/drawing/2014/main" id="{1397A3BC-E42B-4207-A495-4E53DD73488F}"/>
                </a:ext>
              </a:extLst>
            </p:cNvPr>
            <p:cNvSpPr txBox="1">
              <a:spLocks noChangeArrowheads="1"/>
            </p:cNvSpPr>
            <p:nvPr/>
          </p:nvSpPr>
          <p:spPr bwMode="auto">
            <a:xfrm>
              <a:off x="4365" y="1475"/>
              <a:ext cx="1034"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890" rIns="74295" bIns="8890"/>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1"/>
              <a:r>
                <a:rPr lang="ja-JP" altLang="en-US" sz="1200" b="1">
                  <a:latin typeface="ＭＳ ゴシック" panose="020B0609070205080204" pitchFamily="49" charset="-128"/>
                  <a:ea typeface="ＭＳ ゴシック" panose="020B0609070205080204" pitchFamily="49" charset="-128"/>
                </a:rPr>
                <a:t>（ＡＣ電源）</a:t>
              </a:r>
              <a:endParaRPr lang="ja-JP" altLang="en-US"/>
            </a:p>
          </p:txBody>
        </p:sp>
      </p:grpSp>
      <p:sp>
        <p:nvSpPr>
          <p:cNvPr id="13315" name="タイトル 3">
            <a:extLst>
              <a:ext uri="{FF2B5EF4-FFF2-40B4-BE49-F238E27FC236}">
                <a16:creationId xmlns:a16="http://schemas.microsoft.com/office/drawing/2014/main" id="{BC094FC9-5F55-4021-9876-81657F25CEF7}"/>
              </a:ext>
            </a:extLst>
          </p:cNvPr>
          <p:cNvSpPr>
            <a:spLocks noGrp="1" noChangeArrowheads="1"/>
          </p:cNvSpPr>
          <p:nvPr>
            <p:ph type="title"/>
          </p:nvPr>
        </p:nvSpPr>
        <p:spPr>
          <a:xfrm>
            <a:off x="9525" y="101600"/>
            <a:ext cx="8231188" cy="360363"/>
          </a:xfrm>
        </p:spPr>
        <p:txBody>
          <a:bodyPr/>
          <a:lstStyle/>
          <a:p>
            <a:r>
              <a:rPr lang="ja-JP" altLang="en-US" sz="2000" dirty="0">
                <a:latin typeface="HG丸ｺﾞｼｯｸM-PRO" panose="020F0600000000000000" pitchFamily="50" charset="-128"/>
                <a:ea typeface="HG丸ｺﾞｼｯｸM-PRO" panose="020F0600000000000000" pitchFamily="50" charset="-128"/>
              </a:rPr>
              <a:t>２　電池監視制御ユニット（</a:t>
            </a:r>
            <a:r>
              <a:rPr lang="en-US" altLang="ja-JP" sz="2000" dirty="0">
                <a:latin typeface="HG丸ｺﾞｼｯｸM-PRO" panose="020F0600000000000000" pitchFamily="50" charset="-128"/>
                <a:ea typeface="HG丸ｺﾞｼｯｸM-PRO" panose="020F0600000000000000" pitchFamily="50" charset="-128"/>
              </a:rPr>
              <a:t>BMCPU)</a:t>
            </a:r>
            <a:endParaRPr lang="ja-JP" altLang="en-US" sz="2000" dirty="0">
              <a:latin typeface="HG丸ｺﾞｼｯｸM-PRO" panose="020F0600000000000000" pitchFamily="50" charset="-128"/>
              <a:ea typeface="HG丸ｺﾞｼｯｸM-PRO" panose="020F0600000000000000" pitchFamily="50" charset="-128"/>
            </a:endParaRPr>
          </a:p>
        </p:txBody>
      </p:sp>
      <p:sp>
        <p:nvSpPr>
          <p:cNvPr id="13316" name="Text Box 2" descr="右上がり対角線">
            <a:extLst>
              <a:ext uri="{FF2B5EF4-FFF2-40B4-BE49-F238E27FC236}">
                <a16:creationId xmlns:a16="http://schemas.microsoft.com/office/drawing/2014/main" id="{6AC95E94-F3C1-475C-8970-630B373F695F}"/>
              </a:ext>
            </a:extLst>
          </p:cNvPr>
          <p:cNvSpPr txBox="1">
            <a:spLocks noChangeArrowheads="1"/>
          </p:cNvSpPr>
          <p:nvPr/>
        </p:nvSpPr>
        <p:spPr bwMode="auto">
          <a:xfrm>
            <a:off x="312738" y="555625"/>
            <a:ext cx="8580437" cy="64611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蓄電池を監視制御するＢＭＵ</a:t>
            </a:r>
            <a:r>
              <a:rPr lang="en-US" altLang="ja-JP" sz="1600" baseline="30000">
                <a:latin typeface="HG丸ｺﾞｼｯｸM-PRO" panose="020F0600000000000000" pitchFamily="50" charset="-128"/>
                <a:ea typeface="HG丸ｺﾞｼｯｸM-PRO" panose="020F0600000000000000" pitchFamily="50" charset="-128"/>
              </a:rPr>
              <a:t>※</a:t>
            </a:r>
            <a:r>
              <a:rPr lang="ja-JP" altLang="en-US" sz="1600" baseline="30000">
                <a:latin typeface="HG丸ｺﾞｼｯｸM-PRO" panose="020F0600000000000000" pitchFamily="50" charset="-128"/>
                <a:ea typeface="HG丸ｺﾞｼｯｸM-PRO" panose="020F0600000000000000" pitchFamily="50" charset="-128"/>
              </a:rPr>
              <a:t>１</a:t>
            </a:r>
            <a:r>
              <a:rPr lang="ja-JP" altLang="en-US" sz="1800">
                <a:latin typeface="HG丸ｺﾞｼｯｸM-PRO" panose="020F0600000000000000" pitchFamily="50" charset="-128"/>
                <a:ea typeface="HG丸ｺﾞｼｯｸM-PRO" panose="020F0600000000000000" pitchFamily="50" charset="-128"/>
              </a:rPr>
              <a:t>の機能と充電器などの装置を制御するＣＰＵ</a:t>
            </a:r>
            <a:r>
              <a:rPr lang="en-US" altLang="ja-JP" sz="1800" baseline="30000">
                <a:latin typeface="HG丸ｺﾞｼｯｸM-PRO" panose="020F0600000000000000" pitchFamily="50" charset="-128"/>
                <a:ea typeface="HG丸ｺﾞｼｯｸM-PRO" panose="020F0600000000000000" pitchFamily="50" charset="-128"/>
              </a:rPr>
              <a:t>※</a:t>
            </a:r>
            <a:r>
              <a:rPr lang="ja-JP" altLang="en-US" sz="1800" baseline="30000">
                <a:latin typeface="HG丸ｺﾞｼｯｸM-PRO" panose="020F0600000000000000" pitchFamily="50" charset="-128"/>
                <a:ea typeface="HG丸ｺﾞｼｯｸM-PRO" panose="020F0600000000000000" pitchFamily="50" charset="-128"/>
              </a:rPr>
              <a:t>２</a:t>
            </a:r>
            <a:endParaRPr lang="en-US" altLang="ja-JP" sz="1800" baseline="30000">
              <a:latin typeface="HG丸ｺﾞｼｯｸM-PRO" panose="020F0600000000000000" pitchFamily="50" charset="-128"/>
              <a:ea typeface="HG丸ｺﾞｼｯｸM-PRO" panose="020F0600000000000000" pitchFamily="50" charset="-128"/>
            </a:endParaRPr>
          </a:p>
          <a:p>
            <a:pPr eaLnBrk="1" hangingPunct="1">
              <a:lnSpc>
                <a:spcPct val="100000"/>
              </a:lnSpc>
            </a:pPr>
            <a:r>
              <a:rPr lang="ja-JP" altLang="en-US" sz="1800" baseline="30000">
                <a:latin typeface="HG丸ｺﾞｼｯｸM-PRO" panose="020F0600000000000000" pitchFamily="50" charset="-128"/>
                <a:ea typeface="HG丸ｺﾞｼｯｸM-PRO" panose="020F0600000000000000" pitchFamily="50" charset="-128"/>
              </a:rPr>
              <a:t>     </a:t>
            </a:r>
            <a:r>
              <a:rPr lang="ja-JP" altLang="en-US" sz="1800">
                <a:latin typeface="HG丸ｺﾞｼｯｸM-PRO" panose="020F0600000000000000" pitchFamily="50" charset="-128"/>
                <a:ea typeface="HG丸ｺﾞｼｯｸM-PRO" panose="020F0600000000000000" pitchFamily="50" charset="-128"/>
              </a:rPr>
              <a:t>の機能とを統合した電池監視制御ユニットＢＭＣＰＵ</a:t>
            </a:r>
            <a:r>
              <a:rPr lang="en-US" altLang="ja-JP" sz="1800" baseline="30000">
                <a:latin typeface="HG丸ｺﾞｼｯｸM-PRO" panose="020F0600000000000000" pitchFamily="50" charset="-128"/>
                <a:ea typeface="HG丸ｺﾞｼｯｸM-PRO" panose="020F0600000000000000" pitchFamily="50" charset="-128"/>
              </a:rPr>
              <a:t>※</a:t>
            </a:r>
            <a:r>
              <a:rPr lang="ja-JP" altLang="en-US" sz="1800" baseline="30000">
                <a:latin typeface="HG丸ｺﾞｼｯｸM-PRO" panose="020F0600000000000000" pitchFamily="50" charset="-128"/>
                <a:ea typeface="HG丸ｺﾞｼｯｸM-PRO" panose="020F0600000000000000" pitchFamily="50" charset="-128"/>
              </a:rPr>
              <a:t>３</a:t>
            </a:r>
          </a:p>
        </p:txBody>
      </p:sp>
      <p:sp>
        <p:nvSpPr>
          <p:cNvPr id="13317" name="Text Box 2" descr="右上がり対角線">
            <a:extLst>
              <a:ext uri="{FF2B5EF4-FFF2-40B4-BE49-F238E27FC236}">
                <a16:creationId xmlns:a16="http://schemas.microsoft.com/office/drawing/2014/main" id="{E215F657-EDDF-4F8F-AA69-C360C8939907}"/>
              </a:ext>
            </a:extLst>
          </p:cNvPr>
          <p:cNvSpPr txBox="1">
            <a:spLocks noChangeArrowheads="1"/>
          </p:cNvSpPr>
          <p:nvPr/>
        </p:nvSpPr>
        <p:spPr bwMode="auto">
          <a:xfrm>
            <a:off x="1003300" y="1190625"/>
            <a:ext cx="7127875" cy="46196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200">
                <a:latin typeface="ＭＳ Ｐゴシック" panose="020B0600070205080204" pitchFamily="50" charset="-128"/>
              </a:rPr>
              <a:t>※1</a:t>
            </a:r>
            <a:r>
              <a:rPr lang="ja-JP" altLang="en-US" sz="1200">
                <a:latin typeface="ＭＳ Ｐゴシック" panose="020B0600070205080204" pitchFamily="50" charset="-128"/>
              </a:rPr>
              <a:t>　</a:t>
            </a:r>
            <a:r>
              <a:rPr lang="en-US" altLang="ja-JP" sz="1200">
                <a:latin typeface="ＭＳ Ｐゴシック" panose="020B0600070205080204" pitchFamily="50" charset="-128"/>
              </a:rPr>
              <a:t>BMU</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B</a:t>
            </a:r>
            <a:r>
              <a:rPr lang="en-US" altLang="ja-JP" sz="1200">
                <a:latin typeface="ＭＳ Ｐゴシック" panose="020B0600070205080204" pitchFamily="50" charset="-128"/>
              </a:rPr>
              <a:t>attery</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M</a:t>
            </a:r>
            <a:r>
              <a:rPr lang="en-US" altLang="ja-JP" sz="1200">
                <a:latin typeface="ＭＳ Ｐゴシック" panose="020B0600070205080204" pitchFamily="50" charset="-128"/>
              </a:rPr>
              <a:t>anagement</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U</a:t>
            </a:r>
            <a:r>
              <a:rPr lang="en-US" altLang="ja-JP" sz="1200">
                <a:latin typeface="ＭＳ Ｐゴシック" panose="020B0600070205080204" pitchFamily="50" charset="-128"/>
              </a:rPr>
              <a:t>nit</a:t>
            </a:r>
            <a:r>
              <a:rPr lang="ja-JP" altLang="en-US" sz="1200">
                <a:latin typeface="ＭＳ Ｐゴシック" panose="020B0600070205080204" pitchFamily="50" charset="-128"/>
              </a:rPr>
              <a:t>　、</a:t>
            </a:r>
            <a:r>
              <a:rPr lang="en-US" altLang="ja-JP" sz="1200">
                <a:latin typeface="ＭＳ Ｐゴシック" panose="020B0600070205080204" pitchFamily="50" charset="-128"/>
              </a:rPr>
              <a:t>※2</a:t>
            </a:r>
            <a:r>
              <a:rPr lang="ja-JP" altLang="en-US" sz="1200">
                <a:latin typeface="ＭＳ Ｐゴシック" panose="020B0600070205080204" pitchFamily="50" charset="-128"/>
              </a:rPr>
              <a:t>　</a:t>
            </a:r>
            <a:r>
              <a:rPr lang="en-US" altLang="ja-JP" sz="1200">
                <a:latin typeface="ＭＳ Ｐゴシック" panose="020B0600070205080204" pitchFamily="50" charset="-128"/>
              </a:rPr>
              <a:t>CPU</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C</a:t>
            </a:r>
            <a:r>
              <a:rPr lang="en-US" altLang="ja-JP" sz="1200">
                <a:latin typeface="ＭＳ Ｐゴシック" panose="020B0600070205080204" pitchFamily="50" charset="-128"/>
              </a:rPr>
              <a:t>entral</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P</a:t>
            </a:r>
            <a:r>
              <a:rPr lang="en-US" altLang="ja-JP" sz="1200">
                <a:latin typeface="ＭＳ Ｐゴシック" panose="020B0600070205080204" pitchFamily="50" charset="-128"/>
              </a:rPr>
              <a:t>rocessing</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U</a:t>
            </a:r>
            <a:r>
              <a:rPr lang="en-US" altLang="ja-JP" sz="1200">
                <a:latin typeface="ＭＳ Ｐゴシック" panose="020B0600070205080204" pitchFamily="50" charset="-128"/>
              </a:rPr>
              <a:t>nit</a:t>
            </a:r>
          </a:p>
          <a:p>
            <a:pPr eaLnBrk="1" hangingPunct="1">
              <a:lnSpc>
                <a:spcPct val="100000"/>
              </a:lnSpc>
            </a:pPr>
            <a:r>
              <a:rPr lang="en-US" altLang="ja-JP" sz="1200">
                <a:latin typeface="ＭＳ Ｐゴシック" panose="020B0600070205080204" pitchFamily="50" charset="-128"/>
              </a:rPr>
              <a:t>※3</a:t>
            </a:r>
            <a:r>
              <a:rPr lang="ja-JP" altLang="en-US" sz="1200">
                <a:latin typeface="ＭＳ Ｐゴシック" panose="020B0600070205080204" pitchFamily="50" charset="-128"/>
              </a:rPr>
              <a:t>　</a:t>
            </a:r>
            <a:r>
              <a:rPr lang="en-US" altLang="ja-JP" sz="1200">
                <a:latin typeface="ＭＳ Ｐゴシック" panose="020B0600070205080204" pitchFamily="50" charset="-128"/>
              </a:rPr>
              <a:t>BMCPU</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B</a:t>
            </a:r>
            <a:r>
              <a:rPr lang="en-US" altLang="ja-JP" sz="1200">
                <a:latin typeface="ＭＳ Ｐゴシック" panose="020B0600070205080204" pitchFamily="50" charset="-128"/>
              </a:rPr>
              <a:t>attery</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M</a:t>
            </a:r>
            <a:r>
              <a:rPr lang="en-US" altLang="ja-JP" sz="1200">
                <a:latin typeface="ＭＳ Ｐゴシック" panose="020B0600070205080204" pitchFamily="50" charset="-128"/>
              </a:rPr>
              <a:t>anagement</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C</a:t>
            </a:r>
            <a:r>
              <a:rPr lang="en-US" altLang="ja-JP" sz="1200">
                <a:latin typeface="ＭＳ Ｐゴシック" panose="020B0600070205080204" pitchFamily="50" charset="-128"/>
              </a:rPr>
              <a:t>entral</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P</a:t>
            </a:r>
            <a:r>
              <a:rPr lang="en-US" altLang="ja-JP" sz="1200">
                <a:latin typeface="ＭＳ Ｐゴシック" panose="020B0600070205080204" pitchFamily="50" charset="-128"/>
              </a:rPr>
              <a:t>rocessing</a:t>
            </a:r>
            <a:r>
              <a:rPr lang="ja-JP" altLang="en-US" sz="1200">
                <a:latin typeface="ＭＳ Ｐゴシック" panose="020B0600070205080204" pitchFamily="50" charset="-128"/>
              </a:rPr>
              <a:t>　</a:t>
            </a:r>
            <a:r>
              <a:rPr lang="en-US" altLang="ja-JP" sz="1200" u="sng">
                <a:latin typeface="ＭＳ Ｐゴシック" panose="020B0600070205080204" pitchFamily="50" charset="-128"/>
              </a:rPr>
              <a:t>U</a:t>
            </a:r>
            <a:r>
              <a:rPr lang="en-US" altLang="ja-JP" sz="1200">
                <a:latin typeface="ＭＳ Ｐゴシック" panose="020B0600070205080204" pitchFamily="50" charset="-128"/>
              </a:rPr>
              <a:t>nit</a:t>
            </a:r>
          </a:p>
        </p:txBody>
      </p:sp>
      <p:sp>
        <p:nvSpPr>
          <p:cNvPr id="13318" name="Text Box 119">
            <a:extLst>
              <a:ext uri="{FF2B5EF4-FFF2-40B4-BE49-F238E27FC236}">
                <a16:creationId xmlns:a16="http://schemas.microsoft.com/office/drawing/2014/main" id="{AACB683C-2C25-487F-9024-178EDFFC510A}"/>
              </a:ext>
            </a:extLst>
          </p:cNvPr>
          <p:cNvSpPr txBox="1">
            <a:spLocks noChangeArrowheads="1"/>
          </p:cNvSpPr>
          <p:nvPr/>
        </p:nvSpPr>
        <p:spPr bwMode="auto">
          <a:xfrm>
            <a:off x="6804025" y="1916113"/>
            <a:ext cx="1962150" cy="303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4295" tIns="8890" rIns="74295" bIns="8890">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00000"/>
              </a:lnSpc>
            </a:pPr>
            <a:r>
              <a:rPr lang="ja-JP" altLang="en-US" sz="1800">
                <a:latin typeface="Arial" panose="020B0604020202020204" pitchFamily="34" charset="0"/>
                <a:ea typeface="ＭＳ Ｐゴシック" panose="020B0600070205080204" pitchFamily="50" charset="-128"/>
              </a:rPr>
              <a:t>特許第</a:t>
            </a:r>
            <a:r>
              <a:rPr lang="en-US" altLang="ja-JP" sz="1800">
                <a:latin typeface="Arial" panose="020B0604020202020204" pitchFamily="34" charset="0"/>
                <a:ea typeface="ＭＳ Ｐゴシック" panose="020B0600070205080204" pitchFamily="50" charset="-128"/>
              </a:rPr>
              <a:t>5352014</a:t>
            </a:r>
            <a:r>
              <a:rPr lang="ja-JP" altLang="en-US" sz="1800">
                <a:latin typeface="Arial" panose="020B0604020202020204" pitchFamily="34" charset="0"/>
                <a:ea typeface="ＭＳ Ｐゴシック" panose="020B0600070205080204" pitchFamily="50" charset="-128"/>
              </a:rPr>
              <a:t>号</a:t>
            </a:r>
          </a:p>
        </p:txBody>
      </p:sp>
      <p:sp>
        <p:nvSpPr>
          <p:cNvPr id="13319" name="Text Box 2" descr="右上がり対角線">
            <a:extLst>
              <a:ext uri="{FF2B5EF4-FFF2-40B4-BE49-F238E27FC236}">
                <a16:creationId xmlns:a16="http://schemas.microsoft.com/office/drawing/2014/main" id="{0C6A845B-8040-4C64-9C44-3282ACA4FD61}"/>
              </a:ext>
            </a:extLst>
          </p:cNvPr>
          <p:cNvSpPr txBox="1">
            <a:spLocks noChangeArrowheads="1"/>
          </p:cNvSpPr>
          <p:nvPr/>
        </p:nvSpPr>
        <p:spPr bwMode="auto">
          <a:xfrm>
            <a:off x="312738" y="1758950"/>
            <a:ext cx="5978525" cy="3683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ＭＳ Ｐゴシック" panose="020B0600070205080204" pitchFamily="50" charset="-128"/>
              </a:rPr>
              <a:t>【</a:t>
            </a:r>
            <a:r>
              <a:rPr lang="ja-JP" altLang="en-US" sz="1800">
                <a:latin typeface="ＭＳ Ｐゴシック" panose="020B0600070205080204" pitchFamily="50" charset="-128"/>
              </a:rPr>
              <a:t>リチウムイオン電池を適用した事例</a:t>
            </a:r>
            <a:r>
              <a:rPr lang="en-US" altLang="ja-JP" sz="1800">
                <a:latin typeface="ＭＳ Ｐゴシック" panose="020B0600070205080204" pitchFamily="50" charset="-128"/>
              </a:rPr>
              <a:t>】</a:t>
            </a:r>
          </a:p>
        </p:txBody>
      </p:sp>
      <p:sp>
        <p:nvSpPr>
          <p:cNvPr id="13320" name="Text Box 2" descr="右上がり対角線">
            <a:extLst>
              <a:ext uri="{FF2B5EF4-FFF2-40B4-BE49-F238E27FC236}">
                <a16:creationId xmlns:a16="http://schemas.microsoft.com/office/drawing/2014/main" id="{27C691C2-90D4-4890-A4DC-72B9821EA754}"/>
              </a:ext>
            </a:extLst>
          </p:cNvPr>
          <p:cNvSpPr txBox="1">
            <a:spLocks noChangeArrowheads="1"/>
          </p:cNvSpPr>
          <p:nvPr/>
        </p:nvSpPr>
        <p:spPr bwMode="auto">
          <a:xfrm>
            <a:off x="374650" y="5002213"/>
            <a:ext cx="8280400" cy="1589087"/>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ＭＳ Ｐゴシック" panose="020B0600070205080204" pitchFamily="50" charset="-128"/>
                <a:ea typeface="ＭＳ Ｐゴシック" panose="020B0600070205080204" pitchFamily="50" charset="-128"/>
              </a:rPr>
              <a:t>【BMCPU</a:t>
            </a:r>
            <a:r>
              <a:rPr lang="ja-JP" altLang="en-US" sz="1800">
                <a:latin typeface="ＭＳ Ｐゴシック" panose="020B0600070205080204" pitchFamily="50" charset="-128"/>
                <a:ea typeface="ＭＳ Ｐゴシック" panose="020B0600070205080204" pitchFamily="50" charset="-128"/>
              </a:rPr>
              <a:t>の特徴</a:t>
            </a:r>
            <a:r>
              <a:rPr lang="en-US" altLang="ja-JP" sz="1800">
                <a:latin typeface="ＭＳ Ｐゴシック" panose="020B0600070205080204" pitchFamily="50" charset="-128"/>
                <a:ea typeface="ＭＳ Ｐゴシック" panose="020B0600070205080204" pitchFamily="50" charset="-128"/>
              </a:rPr>
              <a:t>】</a:t>
            </a:r>
          </a:p>
          <a:p>
            <a:pPr eaLnBrk="1" hangingPunct="1">
              <a:lnSpc>
                <a:spcPct val="100000"/>
              </a:lnSpc>
            </a:pPr>
            <a:r>
              <a:rPr lang="ja-JP" altLang="en-US" sz="1600">
                <a:latin typeface="HG丸ｺﾞｼｯｸM-PRO" panose="020F0600000000000000" pitchFamily="50" charset="-128"/>
                <a:ea typeface="HG丸ｺﾞｼｯｸM-PRO" panose="020F0600000000000000" pitchFamily="50" charset="-128"/>
              </a:rPr>
              <a:t>・複数のＣＰＵを統合し、複雑な配線を解消したことで、構造を簡素化。</a:t>
            </a:r>
            <a:endParaRPr lang="en-US" altLang="ja-JP" sz="1600">
              <a:latin typeface="HG丸ｺﾞｼｯｸM-PRO" panose="020F0600000000000000" pitchFamily="50" charset="-128"/>
              <a:ea typeface="HG丸ｺﾞｼｯｸM-PRO" panose="020F0600000000000000" pitchFamily="50" charset="-128"/>
            </a:endParaRPr>
          </a:p>
          <a:p>
            <a:pPr eaLnBrk="1" hangingPunct="1">
              <a:lnSpc>
                <a:spcPct val="100000"/>
              </a:lnSpc>
            </a:pPr>
            <a:r>
              <a:rPr lang="ja-JP" altLang="en-US" sz="1600">
                <a:latin typeface="HG丸ｺﾞｼｯｸM-PRO" panose="020F0600000000000000" pitchFamily="50" charset="-128"/>
                <a:ea typeface="HG丸ｺﾞｼｯｸM-PRO" panose="020F0600000000000000" pitchFamily="50" charset="-128"/>
              </a:rPr>
              <a:t>・デジタル回路とアナログ回路とによる多重保護回路を搭載し、ＣＰＵがフリーズして</a:t>
            </a:r>
          </a:p>
          <a:p>
            <a:pPr eaLnBrk="1" hangingPunct="1">
              <a:lnSpc>
                <a:spcPct val="100000"/>
              </a:lnSpc>
            </a:pPr>
            <a:r>
              <a:rPr lang="ja-JP" altLang="en-US" sz="1600">
                <a:latin typeface="HG丸ｺﾞｼｯｸM-PRO" panose="020F0600000000000000" pitchFamily="50" charset="-128"/>
                <a:ea typeface="HG丸ｺﾞｼｯｸM-PRO" panose="020F0600000000000000" pitchFamily="50" charset="-128"/>
              </a:rPr>
              <a:t>　も、安全にシステムを停止できる。</a:t>
            </a:r>
            <a:endParaRPr lang="en-US" altLang="ja-JP" sz="1600">
              <a:latin typeface="HG丸ｺﾞｼｯｸM-PRO" panose="020F0600000000000000" pitchFamily="50" charset="-128"/>
              <a:ea typeface="HG丸ｺﾞｼｯｸM-PRO" panose="020F0600000000000000" pitchFamily="50" charset="-128"/>
            </a:endParaRPr>
          </a:p>
          <a:p>
            <a:pPr eaLnBrk="1" hangingPunct="1">
              <a:lnSpc>
                <a:spcPct val="100000"/>
              </a:lnSpc>
            </a:pPr>
            <a:r>
              <a:rPr lang="ja-JP" altLang="en-US" sz="1600">
                <a:latin typeface="HG丸ｺﾞｼｯｸM-PRO" panose="020F0600000000000000" pitchFamily="50" charset="-128"/>
                <a:ea typeface="HG丸ｺﾞｼｯｸM-PRO" panose="020F0600000000000000" pitchFamily="50" charset="-128"/>
              </a:rPr>
              <a:t>・システム停止中の待機電力がなく、長期間保管した状態でも電池容量を維持可能。</a:t>
            </a:r>
            <a:endParaRPr lang="en-US" altLang="ja-JP" sz="1600">
              <a:latin typeface="HG丸ｺﾞｼｯｸM-PRO" panose="020F0600000000000000" pitchFamily="50" charset="-128"/>
              <a:ea typeface="HG丸ｺﾞｼｯｸM-PRO" panose="020F0600000000000000" pitchFamily="50" charset="-128"/>
            </a:endParaRPr>
          </a:p>
          <a:p>
            <a:pPr eaLnBrk="1" hangingPunct="1">
              <a:lnSpc>
                <a:spcPct val="100000"/>
              </a:lnSpc>
            </a:pPr>
            <a:r>
              <a:rPr lang="ja-JP" altLang="en-US" sz="1600">
                <a:latin typeface="HG丸ｺﾞｼｯｸM-PRO" panose="020F0600000000000000" pitchFamily="50" charset="-128"/>
                <a:ea typeface="HG丸ｺﾞｼｯｸM-PRO" panose="020F0600000000000000" pitchFamily="50" charset="-128"/>
              </a:rPr>
              <a:t>・仕様の異なる各電池メーカーのリチウムイオン電池を制御可能で、汎用性が高い。</a:t>
            </a:r>
            <a:endParaRPr lang="en-US" altLang="ja-JP" sz="1600">
              <a:latin typeface="HG丸ｺﾞｼｯｸM-PRO" panose="020F0600000000000000" pitchFamily="50" charset="-128"/>
              <a:ea typeface="HG丸ｺﾞｼｯｸM-PRO" panose="020F0600000000000000" pitchFamily="50" charset="-128"/>
            </a:endParaRPr>
          </a:p>
        </p:txBody>
      </p:sp>
      <p:grpSp>
        <p:nvGrpSpPr>
          <p:cNvPr id="13321" name="Group 148">
            <a:extLst>
              <a:ext uri="{FF2B5EF4-FFF2-40B4-BE49-F238E27FC236}">
                <a16:creationId xmlns:a16="http://schemas.microsoft.com/office/drawing/2014/main" id="{EFB534B6-78C3-4CF4-B378-009CE3E6A845}"/>
              </a:ext>
            </a:extLst>
          </p:cNvPr>
          <p:cNvGrpSpPr>
            <a:grpSpLocks/>
          </p:cNvGrpSpPr>
          <p:nvPr/>
        </p:nvGrpSpPr>
        <p:grpSpPr bwMode="auto">
          <a:xfrm>
            <a:off x="2874963" y="3679825"/>
            <a:ext cx="1338262" cy="285750"/>
            <a:chOff x="5067" y="5265"/>
            <a:chExt cx="2214" cy="561"/>
          </a:xfrm>
        </p:grpSpPr>
        <p:grpSp>
          <p:nvGrpSpPr>
            <p:cNvPr id="13330" name="Group 149">
              <a:extLst>
                <a:ext uri="{FF2B5EF4-FFF2-40B4-BE49-F238E27FC236}">
                  <a16:creationId xmlns:a16="http://schemas.microsoft.com/office/drawing/2014/main" id="{84D8718B-2FDD-4B27-A890-A6DA21743F1B}"/>
                </a:ext>
              </a:extLst>
            </p:cNvPr>
            <p:cNvGrpSpPr>
              <a:grpSpLocks/>
            </p:cNvGrpSpPr>
            <p:nvPr/>
          </p:nvGrpSpPr>
          <p:grpSpPr bwMode="auto">
            <a:xfrm>
              <a:off x="5067" y="5580"/>
              <a:ext cx="2205" cy="246"/>
              <a:chOff x="5121" y="5658"/>
              <a:chExt cx="2154" cy="180"/>
            </a:xfrm>
          </p:grpSpPr>
          <p:sp>
            <p:nvSpPr>
              <p:cNvPr id="13332" name="Line 150">
                <a:extLst>
                  <a:ext uri="{FF2B5EF4-FFF2-40B4-BE49-F238E27FC236}">
                    <a16:creationId xmlns:a16="http://schemas.microsoft.com/office/drawing/2014/main" id="{F321D229-E409-4DA9-BACA-551CBEC810B7}"/>
                  </a:ext>
                </a:extLst>
              </p:cNvPr>
              <p:cNvSpPr>
                <a:spLocks noChangeShapeType="1"/>
              </p:cNvSpPr>
              <p:nvPr/>
            </p:nvSpPr>
            <p:spPr bwMode="auto">
              <a:xfrm flipV="1">
                <a:off x="5121" y="5658"/>
                <a:ext cx="0" cy="180"/>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33" name="Line 151">
                <a:extLst>
                  <a:ext uri="{FF2B5EF4-FFF2-40B4-BE49-F238E27FC236}">
                    <a16:creationId xmlns:a16="http://schemas.microsoft.com/office/drawing/2014/main" id="{EBC8261F-5FA4-45A0-86E4-9A1E4C158627}"/>
                  </a:ext>
                </a:extLst>
              </p:cNvPr>
              <p:cNvSpPr>
                <a:spLocks noChangeShapeType="1"/>
              </p:cNvSpPr>
              <p:nvPr/>
            </p:nvSpPr>
            <p:spPr bwMode="auto">
              <a:xfrm flipV="1">
                <a:off x="5124" y="5682"/>
                <a:ext cx="2151" cy="8"/>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3331" name="Line 152">
              <a:extLst>
                <a:ext uri="{FF2B5EF4-FFF2-40B4-BE49-F238E27FC236}">
                  <a16:creationId xmlns:a16="http://schemas.microsoft.com/office/drawing/2014/main" id="{D9E749B1-15D9-48FB-9901-49B1E8808DC2}"/>
                </a:ext>
              </a:extLst>
            </p:cNvPr>
            <p:cNvSpPr>
              <a:spLocks noChangeShapeType="1"/>
            </p:cNvSpPr>
            <p:nvPr/>
          </p:nvSpPr>
          <p:spPr bwMode="auto">
            <a:xfrm flipV="1">
              <a:off x="7281" y="5265"/>
              <a:ext cx="0" cy="360"/>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3468" name="Text Box 156">
            <a:extLst>
              <a:ext uri="{FF2B5EF4-FFF2-40B4-BE49-F238E27FC236}">
                <a16:creationId xmlns:a16="http://schemas.microsoft.com/office/drawing/2014/main" id="{649F18BF-90B7-4C54-AB7E-E5D0DC712226}"/>
              </a:ext>
            </a:extLst>
          </p:cNvPr>
          <p:cNvSpPr txBox="1">
            <a:spLocks noChangeArrowheads="1"/>
          </p:cNvSpPr>
          <p:nvPr/>
        </p:nvSpPr>
        <p:spPr bwMode="auto">
          <a:xfrm>
            <a:off x="962025" y="2127250"/>
            <a:ext cx="3529013" cy="3048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ja-JP" altLang="en-US" sz="1400"/>
              <a:t>■ＢＭＣＰＵによる蓄電システム構成</a:t>
            </a:r>
          </a:p>
        </p:txBody>
      </p:sp>
      <p:grpSp>
        <p:nvGrpSpPr>
          <p:cNvPr id="13323" name="Group 160">
            <a:extLst>
              <a:ext uri="{FF2B5EF4-FFF2-40B4-BE49-F238E27FC236}">
                <a16:creationId xmlns:a16="http://schemas.microsoft.com/office/drawing/2014/main" id="{99A60269-12BC-47B8-8BBA-B0AB9F5D29E2}"/>
              </a:ext>
            </a:extLst>
          </p:cNvPr>
          <p:cNvGrpSpPr>
            <a:grpSpLocks/>
          </p:cNvGrpSpPr>
          <p:nvPr/>
        </p:nvGrpSpPr>
        <p:grpSpPr bwMode="auto">
          <a:xfrm>
            <a:off x="1104900" y="4719638"/>
            <a:ext cx="5616575" cy="274637"/>
            <a:chOff x="476" y="4020"/>
            <a:chExt cx="3538" cy="173"/>
          </a:xfrm>
        </p:grpSpPr>
        <p:sp>
          <p:nvSpPr>
            <p:cNvPr id="13469" name="Text Box 157">
              <a:extLst>
                <a:ext uri="{FF2B5EF4-FFF2-40B4-BE49-F238E27FC236}">
                  <a16:creationId xmlns:a16="http://schemas.microsoft.com/office/drawing/2014/main" id="{77DAA798-9A81-4488-B11C-9417E6A27720}"/>
                </a:ext>
              </a:extLst>
            </p:cNvPr>
            <p:cNvSpPr txBox="1">
              <a:spLocks noChangeArrowheads="1"/>
            </p:cNvSpPr>
            <p:nvPr/>
          </p:nvSpPr>
          <p:spPr bwMode="auto">
            <a:xfrm>
              <a:off x="476" y="4020"/>
              <a:ext cx="3538" cy="17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tIns="0" bIns="0">
              <a:spAutoFit/>
            </a:bodyPr>
            <a:lstStyle/>
            <a:p>
              <a:pPr>
                <a:spcBef>
                  <a:spcPct val="50000"/>
                </a:spcBef>
                <a:defRPr/>
              </a:pPr>
              <a:r>
                <a:rPr lang="ja-JP" altLang="en-US" sz="1000"/>
                <a:t>　　　　　　パワーライン　　　　　　　制御ライン　</a:t>
              </a:r>
              <a:r>
                <a:rPr lang="ja-JP" altLang="en-US"/>
                <a:t>　</a:t>
              </a:r>
            </a:p>
          </p:txBody>
        </p:sp>
        <p:sp>
          <p:nvSpPr>
            <p:cNvPr id="13328" name="Rectangle 158">
              <a:extLst>
                <a:ext uri="{FF2B5EF4-FFF2-40B4-BE49-F238E27FC236}">
                  <a16:creationId xmlns:a16="http://schemas.microsoft.com/office/drawing/2014/main" id="{A2DB24B9-79EB-4BC1-85A7-9906933ECB0F}"/>
                </a:ext>
              </a:extLst>
            </p:cNvPr>
            <p:cNvSpPr>
              <a:spLocks noChangeArrowheads="1"/>
            </p:cNvSpPr>
            <p:nvPr/>
          </p:nvSpPr>
          <p:spPr bwMode="auto">
            <a:xfrm>
              <a:off x="579" y="4122"/>
              <a:ext cx="226" cy="36"/>
            </a:xfrm>
            <a:prstGeom prst="rect">
              <a:avLst/>
            </a:prstGeom>
            <a:solidFill>
              <a:srgbClr val="000000">
                <a:alpha val="988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3329" name="Line 159">
              <a:extLst>
                <a:ext uri="{FF2B5EF4-FFF2-40B4-BE49-F238E27FC236}">
                  <a16:creationId xmlns:a16="http://schemas.microsoft.com/office/drawing/2014/main" id="{E6AF809F-4147-4057-8348-B6F2C60CB2B2}"/>
                </a:ext>
              </a:extLst>
            </p:cNvPr>
            <p:cNvSpPr>
              <a:spLocks noChangeShapeType="1"/>
            </p:cNvSpPr>
            <p:nvPr/>
          </p:nvSpPr>
          <p:spPr bwMode="auto">
            <a:xfrm>
              <a:off x="1370" y="4144"/>
              <a:ext cx="273" cy="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grpSp>
      <p:sp>
        <p:nvSpPr>
          <p:cNvPr id="13324" name="テキスト ボックス 1">
            <a:extLst>
              <a:ext uri="{FF2B5EF4-FFF2-40B4-BE49-F238E27FC236}">
                <a16:creationId xmlns:a16="http://schemas.microsoft.com/office/drawing/2014/main" id="{0F57CD08-B238-4480-807C-E7C2DD509454}"/>
              </a:ext>
            </a:extLst>
          </p:cNvPr>
          <p:cNvSpPr txBox="1">
            <a:spLocks noChangeArrowheads="1"/>
          </p:cNvSpPr>
          <p:nvPr/>
        </p:nvSpPr>
        <p:spPr bwMode="auto">
          <a:xfrm>
            <a:off x="1482725" y="3681413"/>
            <a:ext cx="1203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200"/>
              <a:t>（直並列接続）</a:t>
            </a:r>
          </a:p>
        </p:txBody>
      </p:sp>
      <p:sp>
        <p:nvSpPr>
          <p:cNvPr id="13325" name="テキスト ボックス 83">
            <a:extLst>
              <a:ext uri="{FF2B5EF4-FFF2-40B4-BE49-F238E27FC236}">
                <a16:creationId xmlns:a16="http://schemas.microsoft.com/office/drawing/2014/main" id="{EA60CBF6-E156-4219-A889-999D4F0CB93C}"/>
              </a:ext>
            </a:extLst>
          </p:cNvPr>
          <p:cNvSpPr txBox="1">
            <a:spLocks noChangeArrowheads="1"/>
          </p:cNvSpPr>
          <p:nvPr/>
        </p:nvSpPr>
        <p:spPr bwMode="auto">
          <a:xfrm>
            <a:off x="2811463" y="4073525"/>
            <a:ext cx="1203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電池監視制御</a:t>
            </a:r>
          </a:p>
        </p:txBody>
      </p:sp>
      <p:pic>
        <p:nvPicPr>
          <p:cNvPr id="13326" name="オーディオ 3">
            <a:hlinkClick r:id="" action="ppaction://media"/>
            <a:extLst>
              <a:ext uri="{FF2B5EF4-FFF2-40B4-BE49-F238E27FC236}">
                <a16:creationId xmlns:a16="http://schemas.microsoft.com/office/drawing/2014/main" id="{8975481F-AD61-4783-9485-F949215681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オーディオ 10">
            <a:hlinkClick r:id="" action="ppaction://media"/>
            <a:extLst>
              <a:ext uri="{FF2B5EF4-FFF2-40B4-BE49-F238E27FC236}">
                <a16:creationId xmlns:a16="http://schemas.microsoft.com/office/drawing/2014/main" id="{02E6F0C7-D8CB-4BE2-BA23-C85CAB9CB2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cSld>
  <p:clrMapOvr>
    <a:masterClrMapping/>
  </p:clrMapOvr>
  <p:transition spd="slow" advTm="1112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四角形: 角を丸くする 34">
            <a:extLst>
              <a:ext uri="{FF2B5EF4-FFF2-40B4-BE49-F238E27FC236}">
                <a16:creationId xmlns:a16="http://schemas.microsoft.com/office/drawing/2014/main" id="{B8FFD9A7-D454-4DD2-844D-1A2BC01D3BAD}"/>
              </a:ext>
            </a:extLst>
          </p:cNvPr>
          <p:cNvSpPr>
            <a:spLocks noChangeArrowheads="1"/>
          </p:cNvSpPr>
          <p:nvPr/>
        </p:nvSpPr>
        <p:spPr bwMode="auto">
          <a:xfrm>
            <a:off x="7011988" y="2752725"/>
            <a:ext cx="2047875" cy="1736725"/>
          </a:xfrm>
          <a:prstGeom prst="roundRect">
            <a:avLst>
              <a:gd name="adj" fmla="val 16667"/>
            </a:avLst>
          </a:prstGeom>
          <a:solidFill>
            <a:srgbClr val="00B0F0"/>
          </a:solidFill>
          <a:ln w="9525" algn="ctr">
            <a:solidFill>
              <a:srgbClr val="0000FF"/>
            </a:solidFill>
            <a:round/>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i="1"/>
          </a:p>
        </p:txBody>
      </p:sp>
      <p:sp>
        <p:nvSpPr>
          <p:cNvPr id="15363" name="四角形: 角を丸くする 34">
            <a:extLst>
              <a:ext uri="{FF2B5EF4-FFF2-40B4-BE49-F238E27FC236}">
                <a16:creationId xmlns:a16="http://schemas.microsoft.com/office/drawing/2014/main" id="{559672A9-4867-4049-B98F-C463846E0C26}"/>
              </a:ext>
            </a:extLst>
          </p:cNvPr>
          <p:cNvSpPr>
            <a:spLocks noChangeArrowheads="1"/>
          </p:cNvSpPr>
          <p:nvPr/>
        </p:nvSpPr>
        <p:spPr bwMode="auto">
          <a:xfrm>
            <a:off x="7208838" y="1038225"/>
            <a:ext cx="1820862" cy="1670050"/>
          </a:xfrm>
          <a:prstGeom prst="roundRect">
            <a:avLst>
              <a:gd name="adj" fmla="val 16667"/>
            </a:avLst>
          </a:prstGeom>
          <a:solidFill>
            <a:srgbClr val="00B0F0"/>
          </a:solidFill>
          <a:ln w="9525" algn="ctr">
            <a:solidFill>
              <a:srgbClr val="0000FF"/>
            </a:solidFill>
            <a:round/>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i="1"/>
          </a:p>
        </p:txBody>
      </p:sp>
      <p:sp>
        <p:nvSpPr>
          <p:cNvPr id="15364" name="四角形: 角を丸くする 34">
            <a:extLst>
              <a:ext uri="{FF2B5EF4-FFF2-40B4-BE49-F238E27FC236}">
                <a16:creationId xmlns:a16="http://schemas.microsoft.com/office/drawing/2014/main" id="{5A1AE8EA-4D5D-49D1-9CC1-AD4541F6FFA8}"/>
              </a:ext>
            </a:extLst>
          </p:cNvPr>
          <p:cNvSpPr>
            <a:spLocks noChangeArrowheads="1"/>
          </p:cNvSpPr>
          <p:nvPr/>
        </p:nvSpPr>
        <p:spPr bwMode="auto">
          <a:xfrm>
            <a:off x="4500563" y="1038225"/>
            <a:ext cx="1819275" cy="1670050"/>
          </a:xfrm>
          <a:prstGeom prst="roundRect">
            <a:avLst>
              <a:gd name="adj" fmla="val 16667"/>
            </a:avLst>
          </a:prstGeom>
          <a:solidFill>
            <a:srgbClr val="F67636"/>
          </a:solidFill>
          <a:ln w="9525" algn="ctr">
            <a:solidFill>
              <a:srgbClr val="D44D0A"/>
            </a:solidFill>
            <a:round/>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i="1"/>
          </a:p>
        </p:txBody>
      </p:sp>
      <p:sp>
        <p:nvSpPr>
          <p:cNvPr id="15365" name="四角形: 角を丸くする 5">
            <a:extLst>
              <a:ext uri="{FF2B5EF4-FFF2-40B4-BE49-F238E27FC236}">
                <a16:creationId xmlns:a16="http://schemas.microsoft.com/office/drawing/2014/main" id="{212C816C-66E6-491D-A618-6339CAEF66DC}"/>
              </a:ext>
            </a:extLst>
          </p:cNvPr>
          <p:cNvSpPr>
            <a:spLocks noChangeArrowheads="1"/>
          </p:cNvSpPr>
          <p:nvPr/>
        </p:nvSpPr>
        <p:spPr bwMode="auto">
          <a:xfrm>
            <a:off x="179388" y="1127125"/>
            <a:ext cx="3432175" cy="1338263"/>
          </a:xfrm>
          <a:prstGeom prst="roundRect">
            <a:avLst>
              <a:gd name="adj" fmla="val 16667"/>
            </a:avLst>
          </a:prstGeom>
          <a:solidFill>
            <a:schemeClr val="accent1"/>
          </a:solidFill>
          <a:ln w="9525" algn="ctr">
            <a:solidFill>
              <a:srgbClr val="0070C0"/>
            </a:solidFill>
            <a:round/>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i="1"/>
          </a:p>
        </p:txBody>
      </p:sp>
      <p:sp>
        <p:nvSpPr>
          <p:cNvPr id="15366" name="タイトル 3">
            <a:extLst>
              <a:ext uri="{FF2B5EF4-FFF2-40B4-BE49-F238E27FC236}">
                <a16:creationId xmlns:a16="http://schemas.microsoft.com/office/drawing/2014/main" id="{931A34CD-DE46-4BA8-A604-17A01D197D65}"/>
              </a:ext>
            </a:extLst>
          </p:cNvPr>
          <p:cNvSpPr>
            <a:spLocks noGrp="1" noChangeArrowheads="1"/>
          </p:cNvSpPr>
          <p:nvPr>
            <p:ph type="title"/>
          </p:nvPr>
        </p:nvSpPr>
        <p:spPr>
          <a:xfrm>
            <a:off x="446088" y="101600"/>
            <a:ext cx="8229600" cy="360363"/>
          </a:xfrm>
        </p:spPr>
        <p:txBody>
          <a:bodyPr/>
          <a:lstStyle/>
          <a:p>
            <a:pPr algn="r"/>
            <a:r>
              <a:rPr lang="ja-JP" altLang="en-US" sz="1800">
                <a:latin typeface="HG丸ｺﾞｼｯｸM-PRO" panose="020F0600000000000000" pitchFamily="50" charset="-128"/>
                <a:ea typeface="HG丸ｺﾞｼｯｸM-PRO" panose="020F0600000000000000" pitchFamily="50" charset="-128"/>
              </a:rPr>
              <a:t>２　電池監視制御ユニット［つづき］ </a:t>
            </a:r>
          </a:p>
        </p:txBody>
      </p:sp>
      <p:sp>
        <p:nvSpPr>
          <p:cNvPr id="15367" name="Text Box 2" descr="右上がり対角線">
            <a:extLst>
              <a:ext uri="{FF2B5EF4-FFF2-40B4-BE49-F238E27FC236}">
                <a16:creationId xmlns:a16="http://schemas.microsoft.com/office/drawing/2014/main" id="{7B8E4988-3E20-44F6-A261-7B4449AF3525}"/>
              </a:ext>
            </a:extLst>
          </p:cNvPr>
          <p:cNvSpPr txBox="1">
            <a:spLocks noChangeArrowheads="1"/>
          </p:cNvSpPr>
          <p:nvPr/>
        </p:nvSpPr>
        <p:spPr bwMode="auto">
          <a:xfrm>
            <a:off x="4763" y="571500"/>
            <a:ext cx="8505825" cy="36988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高い汎用性と安全性を持つＢＭＣＰＵを用いて、さまざまな製品を開発</a:t>
            </a:r>
            <a:endParaRPr lang="ja-JP" altLang="en-US" sz="1800" baseline="30000">
              <a:latin typeface="HG丸ｺﾞｼｯｸM-PRO" panose="020F0600000000000000" pitchFamily="50" charset="-128"/>
              <a:ea typeface="HG丸ｺﾞｼｯｸM-PRO" panose="020F0600000000000000" pitchFamily="50" charset="-128"/>
            </a:endParaRPr>
          </a:p>
        </p:txBody>
      </p:sp>
      <p:grpSp>
        <p:nvGrpSpPr>
          <p:cNvPr id="15368" name="グループ化 2">
            <a:extLst>
              <a:ext uri="{FF2B5EF4-FFF2-40B4-BE49-F238E27FC236}">
                <a16:creationId xmlns:a16="http://schemas.microsoft.com/office/drawing/2014/main" id="{A8016C9C-F4E2-4F18-BF6E-7C7C7FB5BA7B}"/>
              </a:ext>
            </a:extLst>
          </p:cNvPr>
          <p:cNvGrpSpPr>
            <a:grpSpLocks/>
          </p:cNvGrpSpPr>
          <p:nvPr/>
        </p:nvGrpSpPr>
        <p:grpSpPr bwMode="auto">
          <a:xfrm>
            <a:off x="615950" y="4927600"/>
            <a:ext cx="8328025" cy="1512888"/>
            <a:chOff x="611188" y="962755"/>
            <a:chExt cx="8328344" cy="1512888"/>
          </a:xfrm>
        </p:grpSpPr>
        <p:sp>
          <p:nvSpPr>
            <p:cNvPr id="15397" name="正方形/長方形 1">
              <a:extLst>
                <a:ext uri="{FF2B5EF4-FFF2-40B4-BE49-F238E27FC236}">
                  <a16:creationId xmlns:a16="http://schemas.microsoft.com/office/drawing/2014/main" id="{0D870FD4-3942-427E-B213-171A9D9E0D80}"/>
                </a:ext>
              </a:extLst>
            </p:cNvPr>
            <p:cNvSpPr>
              <a:spLocks noChangeArrowheads="1"/>
            </p:cNvSpPr>
            <p:nvPr/>
          </p:nvSpPr>
          <p:spPr bwMode="auto">
            <a:xfrm>
              <a:off x="611188" y="1504950"/>
              <a:ext cx="1944687" cy="576263"/>
            </a:xfrm>
            <a:prstGeom prst="rect">
              <a:avLst/>
            </a:prstGeom>
            <a:solidFill>
              <a:schemeClr val="accent2"/>
            </a:solidFill>
            <a:ln w="9525" algn="ctr">
              <a:solidFill>
                <a:schemeClr val="tx1"/>
              </a:solidFill>
              <a:round/>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i="1">
                  <a:solidFill>
                    <a:schemeClr val="bg1"/>
                  </a:solidFill>
                </a:rPr>
                <a:t>ＢＭＣＰＵ</a:t>
              </a:r>
            </a:p>
          </p:txBody>
        </p:sp>
        <p:sp>
          <p:nvSpPr>
            <p:cNvPr id="15398" name="Text Box 2" descr="右上がり対角線">
              <a:extLst>
                <a:ext uri="{FF2B5EF4-FFF2-40B4-BE49-F238E27FC236}">
                  <a16:creationId xmlns:a16="http://schemas.microsoft.com/office/drawing/2014/main" id="{C058A04E-5F32-4569-97E4-DFC1BF9CDAF5}"/>
                </a:ext>
              </a:extLst>
            </p:cNvPr>
            <p:cNvSpPr txBox="1">
              <a:spLocks noChangeArrowheads="1"/>
            </p:cNvSpPr>
            <p:nvPr/>
          </p:nvSpPr>
          <p:spPr bwMode="auto">
            <a:xfrm>
              <a:off x="2916238" y="1504950"/>
              <a:ext cx="719137" cy="584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3200">
                  <a:latin typeface="ＭＳ Ｐゴシック" panose="020B0600070205080204" pitchFamily="50" charset="-128"/>
                </a:rPr>
                <a:t>×</a:t>
              </a:r>
            </a:p>
          </p:txBody>
        </p:sp>
        <p:sp>
          <p:nvSpPr>
            <p:cNvPr id="15399" name="楕円 2">
              <a:extLst>
                <a:ext uri="{FF2B5EF4-FFF2-40B4-BE49-F238E27FC236}">
                  <a16:creationId xmlns:a16="http://schemas.microsoft.com/office/drawing/2014/main" id="{DE234509-115F-4291-B57A-8F831B615974}"/>
                </a:ext>
              </a:extLst>
            </p:cNvPr>
            <p:cNvSpPr>
              <a:spLocks noChangeArrowheads="1"/>
            </p:cNvSpPr>
            <p:nvPr/>
          </p:nvSpPr>
          <p:spPr bwMode="auto">
            <a:xfrm>
              <a:off x="4318271" y="1142937"/>
              <a:ext cx="1658942" cy="1152525"/>
            </a:xfrm>
            <a:prstGeom prst="ellipse">
              <a:avLst/>
            </a:prstGeom>
            <a:solidFill>
              <a:srgbClr val="F67636"/>
            </a:solidFill>
            <a:ln w="9525" algn="ctr">
              <a:solidFill>
                <a:srgbClr val="D44D0A"/>
              </a:solidFill>
              <a:round/>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sz="6000" i="1">
                <a:solidFill>
                  <a:schemeClr val="bg1"/>
                </a:solidFill>
              </a:endParaRPr>
            </a:p>
          </p:txBody>
        </p:sp>
        <p:sp>
          <p:nvSpPr>
            <p:cNvPr id="15400" name="Text Box 2" descr="右上がり対角線">
              <a:extLst>
                <a:ext uri="{FF2B5EF4-FFF2-40B4-BE49-F238E27FC236}">
                  <a16:creationId xmlns:a16="http://schemas.microsoft.com/office/drawing/2014/main" id="{8E02FE1A-E7E6-432A-8372-73D6E4C8760F}"/>
                </a:ext>
              </a:extLst>
            </p:cNvPr>
            <p:cNvSpPr txBox="1">
              <a:spLocks noChangeArrowheads="1"/>
            </p:cNvSpPr>
            <p:nvPr/>
          </p:nvSpPr>
          <p:spPr bwMode="auto">
            <a:xfrm>
              <a:off x="6053672" y="1350407"/>
              <a:ext cx="720725" cy="584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ja-JP" altLang="en-US" sz="3200">
                  <a:latin typeface="ＭＳ Ｐゴシック" panose="020B0600070205080204" pitchFamily="50" charset="-128"/>
                </a:rPr>
                <a:t>＝</a:t>
              </a:r>
              <a:endParaRPr lang="en-US" altLang="ja-JP" sz="3200">
                <a:latin typeface="ＭＳ Ｐゴシック" panose="020B0600070205080204" pitchFamily="50" charset="-128"/>
              </a:endParaRPr>
            </a:p>
          </p:txBody>
        </p:sp>
        <p:sp>
          <p:nvSpPr>
            <p:cNvPr id="4" name="雲 3">
              <a:extLst>
                <a:ext uri="{FF2B5EF4-FFF2-40B4-BE49-F238E27FC236}">
                  <a16:creationId xmlns:a16="http://schemas.microsoft.com/office/drawing/2014/main" id="{78E868E0-0D38-4A9D-A407-F4A654355667}"/>
                </a:ext>
              </a:extLst>
            </p:cNvPr>
            <p:cNvSpPr/>
            <p:nvPr/>
          </p:nvSpPr>
          <p:spPr bwMode="auto">
            <a:xfrm rot="403673">
              <a:off x="6713772" y="962755"/>
              <a:ext cx="2225760" cy="1512888"/>
            </a:xfrm>
            <a:prstGeom prst="cloud">
              <a:avLst/>
            </a:prstGeom>
            <a:solidFill>
              <a:srgbClr val="00B0F0"/>
            </a:solidFill>
            <a:ln w="9525" cap="flat" cmpd="sng" algn="ctr">
              <a:solidFill>
                <a:srgbClr val="0097CC"/>
              </a:solidFill>
              <a:prstDash val="solid"/>
              <a:round/>
              <a:headEnd type="none" w="med" len="med"/>
              <a:tailEnd type="none" w="med" len="med"/>
            </a:ln>
            <a:effectLst/>
          </p:spPr>
          <p:txBody>
            <a:bodyPr/>
            <a:lstStyle/>
            <a:p>
              <a:pPr algn="ctr" eaLnBrk="1" hangingPunct="1">
                <a:defRPr/>
              </a:pPr>
              <a:endParaRPr lang="ja-JP" altLang="en-US" i="1" dirty="0">
                <a:latin typeface="Arial" charset="0"/>
              </a:endParaRPr>
            </a:p>
          </p:txBody>
        </p:sp>
        <p:sp>
          <p:nvSpPr>
            <p:cNvPr id="15402" name="Text Box 2" descr="右上がり対角線">
              <a:extLst>
                <a:ext uri="{FF2B5EF4-FFF2-40B4-BE49-F238E27FC236}">
                  <a16:creationId xmlns:a16="http://schemas.microsoft.com/office/drawing/2014/main" id="{056FD6F6-846A-4661-A9B7-7C262D11828B}"/>
                </a:ext>
              </a:extLst>
            </p:cNvPr>
            <p:cNvSpPr txBox="1">
              <a:spLocks noChangeArrowheads="1"/>
            </p:cNvSpPr>
            <p:nvPr/>
          </p:nvSpPr>
          <p:spPr bwMode="auto">
            <a:xfrm>
              <a:off x="7090831" y="1457841"/>
              <a:ext cx="1527175" cy="36933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1800" i="1">
                  <a:solidFill>
                    <a:schemeClr val="bg1"/>
                  </a:solidFill>
                  <a:latin typeface="Arial" panose="020B0604020202020204" pitchFamily="34" charset="0"/>
                  <a:ea typeface="ＭＳ Ｐゴシック" panose="020B0600070205080204" pitchFamily="50" charset="-128"/>
                </a:rPr>
                <a:t>新たな製品</a:t>
              </a:r>
            </a:p>
          </p:txBody>
        </p:sp>
      </p:grpSp>
      <p:pic>
        <p:nvPicPr>
          <p:cNvPr id="15369" name="Picture 2" descr="C:\Users\u32418\Desktop\最終版\トワイレ女性面_Re.png">
            <a:extLst>
              <a:ext uri="{FF2B5EF4-FFF2-40B4-BE49-F238E27FC236}">
                <a16:creationId xmlns:a16="http://schemas.microsoft.com/office/drawing/2014/main" id="{74B67581-8379-40BC-A1EE-7E3A71E067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4413" y="2995613"/>
            <a:ext cx="1531937"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楕円 16">
            <a:extLst>
              <a:ext uri="{FF2B5EF4-FFF2-40B4-BE49-F238E27FC236}">
                <a16:creationId xmlns:a16="http://schemas.microsoft.com/office/drawing/2014/main" id="{A04BA9DE-47F3-4351-A236-631D0314473B}"/>
              </a:ext>
            </a:extLst>
          </p:cNvPr>
          <p:cNvSpPr>
            <a:spLocks noChangeArrowheads="1"/>
          </p:cNvSpPr>
          <p:nvPr/>
        </p:nvSpPr>
        <p:spPr bwMode="auto">
          <a:xfrm>
            <a:off x="4086225" y="2892425"/>
            <a:ext cx="2501900" cy="1152525"/>
          </a:xfrm>
          <a:prstGeom prst="ellipse">
            <a:avLst/>
          </a:prstGeom>
          <a:solidFill>
            <a:srgbClr val="F67636"/>
          </a:solidFill>
          <a:ln w="9525" algn="ctr">
            <a:solidFill>
              <a:srgbClr val="D44D0A"/>
            </a:solidFill>
            <a:round/>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600" i="1">
                <a:solidFill>
                  <a:schemeClr val="bg1"/>
                </a:solidFill>
              </a:rPr>
              <a:t>浄化処理技術</a:t>
            </a:r>
            <a:endParaRPr lang="en-US" altLang="ja-JP" sz="1600" i="1">
              <a:solidFill>
                <a:schemeClr val="bg1"/>
              </a:solidFill>
            </a:endParaRPr>
          </a:p>
          <a:p>
            <a:pPr algn="ctr" eaLnBrk="1" hangingPunct="1"/>
            <a:r>
              <a:rPr lang="ja-JP" altLang="en-US" sz="1600" i="1">
                <a:solidFill>
                  <a:schemeClr val="bg1"/>
                </a:solidFill>
              </a:rPr>
              <a:t>再生可能ｴﾈﾙｷﾞｰ</a:t>
            </a:r>
            <a:endParaRPr lang="en-US" altLang="ja-JP" sz="1600" i="1">
              <a:solidFill>
                <a:schemeClr val="bg1"/>
              </a:solidFill>
            </a:endParaRPr>
          </a:p>
          <a:p>
            <a:pPr algn="ctr" eaLnBrk="1" hangingPunct="1"/>
            <a:r>
              <a:rPr lang="ja-JP" altLang="en-US" sz="1600" i="1">
                <a:solidFill>
                  <a:schemeClr val="bg1"/>
                </a:solidFill>
              </a:rPr>
              <a:t>など</a:t>
            </a:r>
            <a:endParaRPr lang="en-US" altLang="ja-JP" sz="1600" i="1">
              <a:solidFill>
                <a:schemeClr val="bg1"/>
              </a:solidFill>
            </a:endParaRPr>
          </a:p>
        </p:txBody>
      </p:sp>
      <p:sp>
        <p:nvSpPr>
          <p:cNvPr id="15371" name="Text Box 2" descr="右上がり対角線">
            <a:extLst>
              <a:ext uri="{FF2B5EF4-FFF2-40B4-BE49-F238E27FC236}">
                <a16:creationId xmlns:a16="http://schemas.microsoft.com/office/drawing/2014/main" id="{42420C24-2FE5-496F-918E-BF5B429D5437}"/>
              </a:ext>
            </a:extLst>
          </p:cNvPr>
          <p:cNvSpPr txBox="1">
            <a:spLocks noChangeArrowheads="1"/>
          </p:cNvSpPr>
          <p:nvPr/>
        </p:nvSpPr>
        <p:spPr bwMode="auto">
          <a:xfrm>
            <a:off x="6526213" y="3135313"/>
            <a:ext cx="720725" cy="584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ja-JP" altLang="en-US" sz="3200">
                <a:latin typeface="ＭＳ Ｐゴシック" panose="020B0600070205080204" pitchFamily="50" charset="-128"/>
              </a:rPr>
              <a:t>＝</a:t>
            </a:r>
            <a:endParaRPr lang="en-US" altLang="ja-JP" sz="3200">
              <a:latin typeface="ＭＳ Ｐゴシック" panose="020B0600070205080204" pitchFamily="50" charset="-128"/>
            </a:endParaRPr>
          </a:p>
        </p:txBody>
      </p:sp>
      <p:sp>
        <p:nvSpPr>
          <p:cNvPr id="15372" name="正方形/長方形 15">
            <a:extLst>
              <a:ext uri="{FF2B5EF4-FFF2-40B4-BE49-F238E27FC236}">
                <a16:creationId xmlns:a16="http://schemas.microsoft.com/office/drawing/2014/main" id="{52A7DDA4-C671-44AE-B5C5-7FE555A3D3E9}"/>
              </a:ext>
            </a:extLst>
          </p:cNvPr>
          <p:cNvSpPr>
            <a:spLocks noChangeArrowheads="1"/>
          </p:cNvSpPr>
          <p:nvPr/>
        </p:nvSpPr>
        <p:spPr bwMode="auto">
          <a:xfrm>
            <a:off x="6977063" y="2820988"/>
            <a:ext cx="2185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kumimoji="0" lang="ja-JP" altLang="en-US" sz="1200" b="1">
                <a:solidFill>
                  <a:schemeClr val="bg1"/>
                </a:solidFill>
                <a:latin typeface="ＭＳ ゴシック" panose="020B0609070205080204" pitchFamily="49" charset="-128"/>
                <a:ea typeface="ＭＳ ゴシック" panose="020B0609070205080204" pitchFamily="49" charset="-128"/>
                <a:cs typeface="Times New Roman" panose="02020603050405020304" pitchFamily="18" charset="0"/>
              </a:rPr>
              <a:t>完全自己処理型水洗式トイレ</a:t>
            </a:r>
            <a:endParaRPr kumimoji="0" lang="en-US" altLang="ja-JP" sz="1200" b="1">
              <a:solidFill>
                <a:schemeClr val="bg1"/>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5373" name="正方形/長方形 19">
            <a:extLst>
              <a:ext uri="{FF2B5EF4-FFF2-40B4-BE49-F238E27FC236}">
                <a16:creationId xmlns:a16="http://schemas.microsoft.com/office/drawing/2014/main" id="{075AA4CE-124B-4A35-9528-4B67D16A3641}"/>
              </a:ext>
            </a:extLst>
          </p:cNvPr>
          <p:cNvSpPr>
            <a:spLocks noChangeArrowheads="1"/>
          </p:cNvSpPr>
          <p:nvPr/>
        </p:nvSpPr>
        <p:spPr bwMode="auto">
          <a:xfrm>
            <a:off x="250825" y="1516063"/>
            <a:ext cx="1339850" cy="576262"/>
          </a:xfrm>
          <a:prstGeom prst="rect">
            <a:avLst/>
          </a:prstGeom>
          <a:solidFill>
            <a:schemeClr val="accent2"/>
          </a:solidFill>
          <a:ln w="9525" algn="ctr">
            <a:solidFill>
              <a:schemeClr val="tx1"/>
            </a:solidFill>
            <a:round/>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i="1">
                <a:solidFill>
                  <a:schemeClr val="bg1"/>
                </a:solidFill>
              </a:rPr>
              <a:t>ＢＭＣＰＵ</a:t>
            </a:r>
          </a:p>
        </p:txBody>
      </p:sp>
      <p:sp>
        <p:nvSpPr>
          <p:cNvPr id="15374" name="Text Box 2" descr="右上がり対角線">
            <a:extLst>
              <a:ext uri="{FF2B5EF4-FFF2-40B4-BE49-F238E27FC236}">
                <a16:creationId xmlns:a16="http://schemas.microsoft.com/office/drawing/2014/main" id="{60DAC541-FA5F-44ED-BC68-C566F9A62E03}"/>
              </a:ext>
            </a:extLst>
          </p:cNvPr>
          <p:cNvSpPr txBox="1">
            <a:spLocks noChangeArrowheads="1"/>
          </p:cNvSpPr>
          <p:nvPr/>
        </p:nvSpPr>
        <p:spPr bwMode="auto">
          <a:xfrm>
            <a:off x="1474788" y="1508125"/>
            <a:ext cx="720725" cy="584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3200">
                <a:latin typeface="ＭＳ Ｐゴシック" panose="020B0600070205080204" pitchFamily="50" charset="-128"/>
              </a:rPr>
              <a:t>×</a:t>
            </a:r>
          </a:p>
        </p:txBody>
      </p:sp>
      <p:sp>
        <p:nvSpPr>
          <p:cNvPr id="15375" name="楕円 21">
            <a:extLst>
              <a:ext uri="{FF2B5EF4-FFF2-40B4-BE49-F238E27FC236}">
                <a16:creationId xmlns:a16="http://schemas.microsoft.com/office/drawing/2014/main" id="{EEF79B39-6C3C-4DE3-8371-7588CD1162D8}"/>
              </a:ext>
            </a:extLst>
          </p:cNvPr>
          <p:cNvSpPr>
            <a:spLocks noChangeArrowheads="1"/>
          </p:cNvSpPr>
          <p:nvPr/>
        </p:nvSpPr>
        <p:spPr bwMode="auto">
          <a:xfrm>
            <a:off x="1906588" y="1230313"/>
            <a:ext cx="1655762" cy="1152525"/>
          </a:xfrm>
          <a:prstGeom prst="ellipse">
            <a:avLst/>
          </a:prstGeom>
          <a:solidFill>
            <a:srgbClr val="6FED81"/>
          </a:solidFill>
          <a:ln w="9525" algn="ctr">
            <a:solidFill>
              <a:srgbClr val="129224"/>
            </a:solidFill>
            <a:round/>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i="1">
                <a:solidFill>
                  <a:schemeClr val="bg1"/>
                </a:solidFill>
              </a:rPr>
              <a:t>ﾘﾁｳﾑｲｵﾝ電池など</a:t>
            </a:r>
            <a:endParaRPr lang="en-US" altLang="ja-JP" i="1">
              <a:solidFill>
                <a:schemeClr val="bg1"/>
              </a:solidFill>
            </a:endParaRPr>
          </a:p>
        </p:txBody>
      </p:sp>
      <p:pic>
        <p:nvPicPr>
          <p:cNvPr id="15376" name="図 4">
            <a:extLst>
              <a:ext uri="{FF2B5EF4-FFF2-40B4-BE49-F238E27FC236}">
                <a16:creationId xmlns:a16="http://schemas.microsoft.com/office/drawing/2014/main" id="{2EB38DBF-04C3-4253-AD90-F10395F2FF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1563" y="1387475"/>
            <a:ext cx="1058862"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 Box 2" descr="右上がり対角線">
            <a:extLst>
              <a:ext uri="{FF2B5EF4-FFF2-40B4-BE49-F238E27FC236}">
                <a16:creationId xmlns:a16="http://schemas.microsoft.com/office/drawing/2014/main" id="{7AE47C38-60E7-4D7F-82A8-ABCE86A3ACCB}"/>
              </a:ext>
            </a:extLst>
          </p:cNvPr>
          <p:cNvSpPr txBox="1">
            <a:spLocks noChangeArrowheads="1"/>
          </p:cNvSpPr>
          <p:nvPr/>
        </p:nvSpPr>
        <p:spPr bwMode="auto">
          <a:xfrm>
            <a:off x="6503988" y="1357313"/>
            <a:ext cx="719137" cy="584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ja-JP" altLang="en-US" sz="3200">
                <a:latin typeface="ＭＳ Ｐゴシック" panose="020B0600070205080204" pitchFamily="50" charset="-128"/>
              </a:rPr>
              <a:t>＝</a:t>
            </a:r>
            <a:endParaRPr lang="en-US" altLang="ja-JP" sz="3200">
              <a:latin typeface="ＭＳ Ｐゴシック" panose="020B0600070205080204" pitchFamily="50" charset="-128"/>
            </a:endParaRPr>
          </a:p>
        </p:txBody>
      </p:sp>
      <p:sp>
        <p:nvSpPr>
          <p:cNvPr id="15378" name="正方形/長方形 1">
            <a:extLst>
              <a:ext uri="{FF2B5EF4-FFF2-40B4-BE49-F238E27FC236}">
                <a16:creationId xmlns:a16="http://schemas.microsoft.com/office/drawing/2014/main" id="{4D09A6FE-AF55-4DB1-8056-55A1652694E3}"/>
              </a:ext>
            </a:extLst>
          </p:cNvPr>
          <p:cNvSpPr>
            <a:spLocks noChangeArrowheads="1"/>
          </p:cNvSpPr>
          <p:nvPr/>
        </p:nvSpPr>
        <p:spPr bwMode="auto">
          <a:xfrm>
            <a:off x="4957763" y="1074738"/>
            <a:ext cx="90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kumimoji="0" lang="ja-JP" altLang="en-US" sz="1400" b="1">
                <a:solidFill>
                  <a:schemeClr val="bg1"/>
                </a:solidFill>
                <a:latin typeface="HG丸ｺﾞｼｯｸM-PRO" panose="020F0600000000000000" pitchFamily="50" charset="-128"/>
                <a:ea typeface="HG丸ｺﾞｼｯｸM-PRO" panose="020F0600000000000000" pitchFamily="50" charset="-128"/>
                <a:cs typeface="Times New Roman" panose="02020603050405020304" pitchFamily="18" charset="0"/>
              </a:rPr>
              <a:t>照明器具</a:t>
            </a:r>
            <a:endParaRPr lang="ja-JP" altLang="en-US" sz="1400">
              <a:solidFill>
                <a:schemeClr val="bg1"/>
              </a:solidFill>
              <a:ea typeface="HG丸ｺﾞｼｯｸM-PRO" panose="020F0600000000000000" pitchFamily="50" charset="-128"/>
              <a:cs typeface="Times New Roman" panose="02020603050405020304" pitchFamily="18" charset="0"/>
            </a:endParaRPr>
          </a:p>
        </p:txBody>
      </p:sp>
      <p:sp>
        <p:nvSpPr>
          <p:cNvPr id="15379" name="四角形: 角を丸くする 37">
            <a:extLst>
              <a:ext uri="{FF2B5EF4-FFF2-40B4-BE49-F238E27FC236}">
                <a16:creationId xmlns:a16="http://schemas.microsoft.com/office/drawing/2014/main" id="{F49A7B96-4FDE-4FEE-9DC9-2782C893ECA9}"/>
              </a:ext>
            </a:extLst>
          </p:cNvPr>
          <p:cNvSpPr>
            <a:spLocks noChangeArrowheads="1"/>
          </p:cNvSpPr>
          <p:nvPr/>
        </p:nvSpPr>
        <p:spPr bwMode="auto">
          <a:xfrm>
            <a:off x="173038" y="2868613"/>
            <a:ext cx="3430587" cy="1336675"/>
          </a:xfrm>
          <a:prstGeom prst="roundRect">
            <a:avLst>
              <a:gd name="adj" fmla="val 16667"/>
            </a:avLst>
          </a:prstGeom>
          <a:solidFill>
            <a:schemeClr val="accent1"/>
          </a:solidFill>
          <a:ln w="9525" algn="ctr">
            <a:solidFill>
              <a:srgbClr val="0070C0"/>
            </a:solidFill>
            <a:round/>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i="1"/>
          </a:p>
        </p:txBody>
      </p:sp>
      <p:grpSp>
        <p:nvGrpSpPr>
          <p:cNvPr id="15380" name="グループ化 1">
            <a:extLst>
              <a:ext uri="{FF2B5EF4-FFF2-40B4-BE49-F238E27FC236}">
                <a16:creationId xmlns:a16="http://schemas.microsoft.com/office/drawing/2014/main" id="{30DDEF58-CF25-4193-8554-342D21E9A633}"/>
              </a:ext>
            </a:extLst>
          </p:cNvPr>
          <p:cNvGrpSpPr>
            <a:grpSpLocks/>
          </p:cNvGrpSpPr>
          <p:nvPr/>
        </p:nvGrpSpPr>
        <p:grpSpPr bwMode="auto">
          <a:xfrm>
            <a:off x="258763" y="2967038"/>
            <a:ext cx="3311525" cy="1152525"/>
            <a:chOff x="-539750" y="3883819"/>
            <a:chExt cx="3311525" cy="1152525"/>
          </a:xfrm>
        </p:grpSpPr>
        <p:sp>
          <p:nvSpPr>
            <p:cNvPr id="15394" name="正方形/長方形 19">
              <a:extLst>
                <a:ext uri="{FF2B5EF4-FFF2-40B4-BE49-F238E27FC236}">
                  <a16:creationId xmlns:a16="http://schemas.microsoft.com/office/drawing/2014/main" id="{843DE305-826B-460E-BD6E-53B358F69EFF}"/>
                </a:ext>
              </a:extLst>
            </p:cNvPr>
            <p:cNvSpPr>
              <a:spLocks noChangeArrowheads="1"/>
            </p:cNvSpPr>
            <p:nvPr/>
          </p:nvSpPr>
          <p:spPr bwMode="auto">
            <a:xfrm>
              <a:off x="-539750" y="4169569"/>
              <a:ext cx="1339850" cy="576262"/>
            </a:xfrm>
            <a:prstGeom prst="rect">
              <a:avLst/>
            </a:prstGeom>
            <a:solidFill>
              <a:schemeClr val="accent2"/>
            </a:solidFill>
            <a:ln w="9525" algn="ctr">
              <a:solidFill>
                <a:schemeClr val="tx1"/>
              </a:solidFill>
              <a:round/>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i="1">
                  <a:solidFill>
                    <a:schemeClr val="bg1"/>
                  </a:solidFill>
                </a:rPr>
                <a:t>ＢＭＣＰＵ</a:t>
              </a:r>
            </a:p>
          </p:txBody>
        </p:sp>
        <p:sp>
          <p:nvSpPr>
            <p:cNvPr id="15395" name="Text Box 2" descr="右上がり対角線">
              <a:extLst>
                <a:ext uri="{FF2B5EF4-FFF2-40B4-BE49-F238E27FC236}">
                  <a16:creationId xmlns:a16="http://schemas.microsoft.com/office/drawing/2014/main" id="{91E1A104-225F-47E3-A0C1-4848230F17EF}"/>
                </a:ext>
              </a:extLst>
            </p:cNvPr>
            <p:cNvSpPr txBox="1">
              <a:spLocks noChangeArrowheads="1"/>
            </p:cNvSpPr>
            <p:nvPr/>
          </p:nvSpPr>
          <p:spPr bwMode="auto">
            <a:xfrm>
              <a:off x="684212" y="4161631"/>
              <a:ext cx="720725" cy="584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3200">
                  <a:latin typeface="ＭＳ Ｐゴシック" panose="020B0600070205080204" pitchFamily="50" charset="-128"/>
                </a:rPr>
                <a:t>×</a:t>
              </a:r>
            </a:p>
          </p:txBody>
        </p:sp>
        <p:sp>
          <p:nvSpPr>
            <p:cNvPr id="15396" name="楕円 21">
              <a:extLst>
                <a:ext uri="{FF2B5EF4-FFF2-40B4-BE49-F238E27FC236}">
                  <a16:creationId xmlns:a16="http://schemas.microsoft.com/office/drawing/2014/main" id="{DB2E631C-8068-417C-891D-9A08C4FFD783}"/>
                </a:ext>
              </a:extLst>
            </p:cNvPr>
            <p:cNvSpPr>
              <a:spLocks noChangeArrowheads="1"/>
            </p:cNvSpPr>
            <p:nvPr/>
          </p:nvSpPr>
          <p:spPr bwMode="auto">
            <a:xfrm>
              <a:off x="1116012" y="3883819"/>
              <a:ext cx="1655763" cy="1152525"/>
            </a:xfrm>
            <a:prstGeom prst="ellipse">
              <a:avLst/>
            </a:prstGeom>
            <a:solidFill>
              <a:srgbClr val="6FED81"/>
            </a:solidFill>
            <a:ln w="9525" algn="ctr">
              <a:solidFill>
                <a:srgbClr val="129224"/>
              </a:solidFill>
              <a:round/>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i="1">
                  <a:solidFill>
                    <a:schemeClr val="bg1"/>
                  </a:solidFill>
                </a:rPr>
                <a:t>ﾘﾁｳﾑｲｵﾝ電池など</a:t>
              </a:r>
              <a:endParaRPr lang="en-US" altLang="ja-JP" i="1">
                <a:solidFill>
                  <a:schemeClr val="bg1"/>
                </a:solidFill>
              </a:endParaRPr>
            </a:p>
          </p:txBody>
        </p:sp>
      </p:grpSp>
      <p:sp>
        <p:nvSpPr>
          <p:cNvPr id="15381" name="Text Box 2" descr="右上がり対角線">
            <a:extLst>
              <a:ext uri="{FF2B5EF4-FFF2-40B4-BE49-F238E27FC236}">
                <a16:creationId xmlns:a16="http://schemas.microsoft.com/office/drawing/2014/main" id="{4E0B1B63-3AAA-4465-A632-901B364A6654}"/>
              </a:ext>
            </a:extLst>
          </p:cNvPr>
          <p:cNvSpPr txBox="1">
            <a:spLocks noChangeArrowheads="1"/>
          </p:cNvSpPr>
          <p:nvPr/>
        </p:nvSpPr>
        <p:spPr bwMode="auto">
          <a:xfrm>
            <a:off x="3656013" y="3189288"/>
            <a:ext cx="720725" cy="584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3200">
                <a:latin typeface="ＭＳ Ｐゴシック" panose="020B0600070205080204" pitchFamily="50" charset="-128"/>
              </a:rPr>
              <a:t>×</a:t>
            </a:r>
          </a:p>
        </p:txBody>
      </p:sp>
      <p:sp>
        <p:nvSpPr>
          <p:cNvPr id="15382" name="四角形: 角を丸くする 44">
            <a:extLst>
              <a:ext uri="{FF2B5EF4-FFF2-40B4-BE49-F238E27FC236}">
                <a16:creationId xmlns:a16="http://schemas.microsoft.com/office/drawing/2014/main" id="{AD90D9AA-41CB-4190-B4E9-6889C8872ACD}"/>
              </a:ext>
            </a:extLst>
          </p:cNvPr>
          <p:cNvSpPr>
            <a:spLocks noChangeArrowheads="1"/>
          </p:cNvSpPr>
          <p:nvPr/>
        </p:nvSpPr>
        <p:spPr bwMode="auto">
          <a:xfrm>
            <a:off x="177800" y="4991100"/>
            <a:ext cx="3432175" cy="1336675"/>
          </a:xfrm>
          <a:prstGeom prst="roundRect">
            <a:avLst>
              <a:gd name="adj" fmla="val 16667"/>
            </a:avLst>
          </a:prstGeom>
          <a:solidFill>
            <a:schemeClr val="accent1"/>
          </a:solidFill>
          <a:ln w="9525" algn="ctr">
            <a:solidFill>
              <a:srgbClr val="0070C0"/>
            </a:solidFill>
            <a:round/>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i="1"/>
          </a:p>
        </p:txBody>
      </p:sp>
      <p:sp>
        <p:nvSpPr>
          <p:cNvPr id="15383" name="正方形/長方形 19">
            <a:extLst>
              <a:ext uri="{FF2B5EF4-FFF2-40B4-BE49-F238E27FC236}">
                <a16:creationId xmlns:a16="http://schemas.microsoft.com/office/drawing/2014/main" id="{B9C6F32F-B122-4292-A873-9CEE38EFD3F5}"/>
              </a:ext>
            </a:extLst>
          </p:cNvPr>
          <p:cNvSpPr>
            <a:spLocks noChangeArrowheads="1"/>
          </p:cNvSpPr>
          <p:nvPr/>
        </p:nvSpPr>
        <p:spPr bwMode="auto">
          <a:xfrm>
            <a:off x="250825" y="5392738"/>
            <a:ext cx="1339850" cy="576262"/>
          </a:xfrm>
          <a:prstGeom prst="rect">
            <a:avLst/>
          </a:prstGeom>
          <a:solidFill>
            <a:schemeClr val="accent2"/>
          </a:solidFill>
          <a:ln w="9525" algn="ctr">
            <a:solidFill>
              <a:schemeClr val="tx1"/>
            </a:solidFill>
            <a:round/>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i="1">
                <a:solidFill>
                  <a:schemeClr val="bg1"/>
                </a:solidFill>
              </a:rPr>
              <a:t>ＢＭＣＰＵ</a:t>
            </a:r>
          </a:p>
        </p:txBody>
      </p:sp>
      <p:sp>
        <p:nvSpPr>
          <p:cNvPr id="15384" name="Text Box 2" descr="右上がり対角線">
            <a:extLst>
              <a:ext uri="{FF2B5EF4-FFF2-40B4-BE49-F238E27FC236}">
                <a16:creationId xmlns:a16="http://schemas.microsoft.com/office/drawing/2014/main" id="{91728BE3-4F78-417E-8577-25963B761095}"/>
              </a:ext>
            </a:extLst>
          </p:cNvPr>
          <p:cNvSpPr txBox="1">
            <a:spLocks noChangeArrowheads="1"/>
          </p:cNvSpPr>
          <p:nvPr/>
        </p:nvSpPr>
        <p:spPr bwMode="auto">
          <a:xfrm>
            <a:off x="1474788" y="5384800"/>
            <a:ext cx="720725" cy="584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3200">
                <a:latin typeface="ＭＳ Ｐゴシック" panose="020B0600070205080204" pitchFamily="50" charset="-128"/>
              </a:rPr>
              <a:t>×</a:t>
            </a:r>
          </a:p>
        </p:txBody>
      </p:sp>
      <p:sp>
        <p:nvSpPr>
          <p:cNvPr id="15385" name="楕円 21">
            <a:extLst>
              <a:ext uri="{FF2B5EF4-FFF2-40B4-BE49-F238E27FC236}">
                <a16:creationId xmlns:a16="http://schemas.microsoft.com/office/drawing/2014/main" id="{35DA7B0F-7E03-4FFB-97DB-4DFC90DF7C39}"/>
              </a:ext>
            </a:extLst>
          </p:cNvPr>
          <p:cNvSpPr>
            <a:spLocks noChangeArrowheads="1"/>
          </p:cNvSpPr>
          <p:nvPr/>
        </p:nvSpPr>
        <p:spPr bwMode="auto">
          <a:xfrm>
            <a:off x="1906588" y="5106988"/>
            <a:ext cx="1655762" cy="1152525"/>
          </a:xfrm>
          <a:prstGeom prst="ellipse">
            <a:avLst/>
          </a:prstGeom>
          <a:solidFill>
            <a:srgbClr val="6FED81"/>
          </a:solidFill>
          <a:ln w="9525" algn="ctr">
            <a:solidFill>
              <a:srgbClr val="129224"/>
            </a:solidFill>
            <a:round/>
            <a:headEnd/>
            <a:tailEnd/>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i="1">
                <a:solidFill>
                  <a:schemeClr val="bg1"/>
                </a:solidFill>
              </a:rPr>
              <a:t>ﾘﾁｳﾑｲｵﾝ電池など</a:t>
            </a:r>
            <a:endParaRPr lang="en-US" altLang="ja-JP" i="1">
              <a:solidFill>
                <a:schemeClr val="bg1"/>
              </a:solidFill>
            </a:endParaRPr>
          </a:p>
        </p:txBody>
      </p:sp>
      <p:sp>
        <p:nvSpPr>
          <p:cNvPr id="15386" name="Text Box 2" descr="右上がり対角線">
            <a:extLst>
              <a:ext uri="{FF2B5EF4-FFF2-40B4-BE49-F238E27FC236}">
                <a16:creationId xmlns:a16="http://schemas.microsoft.com/office/drawing/2014/main" id="{892436BF-BB08-4138-A02C-8AF67C5988DA}"/>
              </a:ext>
            </a:extLst>
          </p:cNvPr>
          <p:cNvSpPr txBox="1">
            <a:spLocks noChangeArrowheads="1"/>
          </p:cNvSpPr>
          <p:nvPr/>
        </p:nvSpPr>
        <p:spPr bwMode="auto">
          <a:xfrm>
            <a:off x="3748088" y="5378450"/>
            <a:ext cx="720725" cy="584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3200">
                <a:latin typeface="ＭＳ Ｐゴシック" panose="020B0600070205080204" pitchFamily="50" charset="-128"/>
              </a:rPr>
              <a:t>×</a:t>
            </a:r>
          </a:p>
        </p:txBody>
      </p:sp>
      <p:sp>
        <p:nvSpPr>
          <p:cNvPr id="15387" name="Text Box 2" descr="右上がり対角線">
            <a:extLst>
              <a:ext uri="{FF2B5EF4-FFF2-40B4-BE49-F238E27FC236}">
                <a16:creationId xmlns:a16="http://schemas.microsoft.com/office/drawing/2014/main" id="{A8E2C0E1-167F-437B-A6B2-9576A1F8956E}"/>
              </a:ext>
            </a:extLst>
          </p:cNvPr>
          <p:cNvSpPr txBox="1">
            <a:spLocks noChangeArrowheads="1"/>
          </p:cNvSpPr>
          <p:nvPr/>
        </p:nvSpPr>
        <p:spPr bwMode="auto">
          <a:xfrm>
            <a:off x="4322763" y="5105400"/>
            <a:ext cx="1527175" cy="110807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pPr>
            <a:r>
              <a:rPr lang="ja-JP" altLang="en-US" sz="6600" i="1">
                <a:solidFill>
                  <a:schemeClr val="bg1"/>
                </a:solidFill>
                <a:latin typeface="Arial" panose="020B0604020202020204" pitchFamily="34" charset="0"/>
                <a:ea typeface="ＭＳ Ｐゴシック" panose="020B0600070205080204" pitchFamily="50" charset="-128"/>
              </a:rPr>
              <a:t>？</a:t>
            </a:r>
          </a:p>
        </p:txBody>
      </p:sp>
      <p:pic>
        <p:nvPicPr>
          <p:cNvPr id="15388" name="Picture 75">
            <a:extLst>
              <a:ext uri="{FF2B5EF4-FFF2-40B4-BE49-F238E27FC236}">
                <a16:creationId xmlns:a16="http://schemas.microsoft.com/office/drawing/2014/main" id="{87A5E920-A486-4F32-A428-565B1BCF7D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6675" y="1300163"/>
            <a:ext cx="804863" cy="13049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89" name="正方形/長方形 1">
            <a:extLst>
              <a:ext uri="{FF2B5EF4-FFF2-40B4-BE49-F238E27FC236}">
                <a16:creationId xmlns:a16="http://schemas.microsoft.com/office/drawing/2014/main" id="{9C470A17-D31C-4B25-BB4B-CC1BDB667456}"/>
              </a:ext>
            </a:extLst>
          </p:cNvPr>
          <p:cNvSpPr>
            <a:spLocks noChangeArrowheads="1"/>
          </p:cNvSpPr>
          <p:nvPr/>
        </p:nvSpPr>
        <p:spPr bwMode="auto">
          <a:xfrm>
            <a:off x="7234238" y="1014413"/>
            <a:ext cx="1709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kumimoji="0" lang="ja-JP" altLang="en-US" sz="1400" b="1">
                <a:solidFill>
                  <a:schemeClr val="bg1"/>
                </a:solidFill>
                <a:latin typeface="ＭＳ ゴシック" panose="020B0609070205080204" pitchFamily="49" charset="-128"/>
                <a:ea typeface="ＭＳ ゴシック" panose="020B0609070205080204" pitchFamily="49" charset="-128"/>
                <a:cs typeface="Times New Roman" panose="02020603050405020304" pitchFamily="18" charset="0"/>
              </a:rPr>
              <a:t>ポータブル</a:t>
            </a:r>
            <a:r>
              <a:rPr kumimoji="0" lang="en-US" altLang="ja-JP" sz="1400" b="1">
                <a:solidFill>
                  <a:schemeClr val="bg1"/>
                </a:solidFill>
                <a:latin typeface="ＭＳ ゴシック" panose="020B0609070205080204" pitchFamily="49" charset="-128"/>
                <a:ea typeface="ＭＳ ゴシック" panose="020B0609070205080204" pitchFamily="49" charset="-128"/>
                <a:cs typeface="Times New Roman" panose="02020603050405020304" pitchFamily="18" charset="0"/>
              </a:rPr>
              <a:t>LED</a:t>
            </a:r>
            <a:r>
              <a:rPr kumimoji="0" lang="ja-JP" altLang="en-US" sz="1400" b="1">
                <a:solidFill>
                  <a:schemeClr val="bg1"/>
                </a:solidFill>
                <a:latin typeface="ＭＳ ゴシック" panose="020B0609070205080204" pitchFamily="49" charset="-128"/>
                <a:ea typeface="ＭＳ ゴシック" panose="020B0609070205080204" pitchFamily="49" charset="-128"/>
                <a:cs typeface="Times New Roman" panose="02020603050405020304" pitchFamily="18" charset="0"/>
              </a:rPr>
              <a:t>照明</a:t>
            </a:r>
            <a:endParaRPr lang="ja-JP" altLang="en-US" sz="1400">
              <a:solidFill>
                <a:schemeClr val="bg1"/>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5390" name="WordArt 152">
            <a:extLst>
              <a:ext uri="{FF2B5EF4-FFF2-40B4-BE49-F238E27FC236}">
                <a16:creationId xmlns:a16="http://schemas.microsoft.com/office/drawing/2014/main" id="{A6DA981F-9950-4E31-B82E-DE14D1F8FEC0}"/>
              </a:ext>
            </a:extLst>
          </p:cNvPr>
          <p:cNvSpPr>
            <a:spLocks noChangeAspect="1" noChangeArrowheads="1" noChangeShapeType="1" noTextEdit="1"/>
          </p:cNvSpPr>
          <p:nvPr/>
        </p:nvSpPr>
        <p:spPr bwMode="auto">
          <a:xfrm rot="-1063547">
            <a:off x="4330700" y="5922963"/>
            <a:ext cx="2000250" cy="365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2800" kern="10">
                <a:solidFill>
                  <a:srgbClr val="3366FF"/>
                </a:solidFill>
                <a:effectLst>
                  <a:outerShdw dist="35921" dir="2700000" algn="ctr" rotWithShape="0">
                    <a:srgbClr val="C0C0C0">
                      <a:alpha val="79999"/>
                    </a:srgbClr>
                  </a:outerShdw>
                </a:effectLst>
                <a:latin typeface="ＭＳ Ｐゴシック" panose="020B0600070205080204" pitchFamily="50" charset="-128"/>
              </a:rPr>
              <a:t>アイディア</a:t>
            </a:r>
          </a:p>
        </p:txBody>
      </p:sp>
      <p:sp>
        <p:nvSpPr>
          <p:cNvPr id="15391" name="Text Box 2" descr="右上がり対角線">
            <a:extLst>
              <a:ext uri="{FF2B5EF4-FFF2-40B4-BE49-F238E27FC236}">
                <a16:creationId xmlns:a16="http://schemas.microsoft.com/office/drawing/2014/main" id="{4B1EDAC7-37A8-452E-8CE8-D341B55B3282}"/>
              </a:ext>
            </a:extLst>
          </p:cNvPr>
          <p:cNvSpPr txBox="1">
            <a:spLocks noChangeArrowheads="1"/>
          </p:cNvSpPr>
          <p:nvPr/>
        </p:nvSpPr>
        <p:spPr bwMode="auto">
          <a:xfrm>
            <a:off x="3660775" y="1484313"/>
            <a:ext cx="720725" cy="584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3200">
                <a:latin typeface="ＭＳ Ｐゴシック" panose="020B0600070205080204" pitchFamily="50" charset="-128"/>
              </a:rPr>
              <a:t>×</a:t>
            </a:r>
          </a:p>
        </p:txBody>
      </p:sp>
      <p:sp>
        <p:nvSpPr>
          <p:cNvPr id="15392" name="Text Box 2" descr="右上がり対角線">
            <a:extLst>
              <a:ext uri="{FF2B5EF4-FFF2-40B4-BE49-F238E27FC236}">
                <a16:creationId xmlns:a16="http://schemas.microsoft.com/office/drawing/2014/main" id="{3A7CE3E2-B8AD-49F7-8055-58FE8E731E13}"/>
              </a:ext>
            </a:extLst>
          </p:cNvPr>
          <p:cNvSpPr txBox="1">
            <a:spLocks noChangeArrowheads="1"/>
          </p:cNvSpPr>
          <p:nvPr/>
        </p:nvSpPr>
        <p:spPr bwMode="auto">
          <a:xfrm>
            <a:off x="96838" y="4489450"/>
            <a:ext cx="7088187" cy="369888"/>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a:t>
            </a:r>
            <a:r>
              <a:rPr lang="en-US" altLang="ja-JP" sz="1800">
                <a:latin typeface="HG丸ｺﾞｼｯｸM-PRO" panose="020F0600000000000000" pitchFamily="50" charset="-128"/>
                <a:ea typeface="HG丸ｺﾞｼｯｸM-PRO" panose="020F0600000000000000" pitchFamily="50" charset="-128"/>
              </a:rPr>
              <a:t>BMCPU</a:t>
            </a:r>
            <a:r>
              <a:rPr lang="ja-JP" altLang="en-US" sz="1800">
                <a:latin typeface="HG丸ｺﾞｼｯｸM-PRO" panose="020F0600000000000000" pitchFamily="50" charset="-128"/>
                <a:ea typeface="HG丸ｺﾞｼｯｸM-PRO" panose="020F0600000000000000" pitchFamily="50" charset="-128"/>
              </a:rPr>
              <a:t>とリチウムイオン電池などを用い新たな製品を創出</a:t>
            </a:r>
            <a:endParaRPr lang="en-US" altLang="ja-JP" sz="1800">
              <a:latin typeface="HG丸ｺﾞｼｯｸM-PRO" panose="020F0600000000000000" pitchFamily="50" charset="-128"/>
              <a:ea typeface="HG丸ｺﾞｼｯｸM-PRO" panose="020F0600000000000000" pitchFamily="50" charset="-128"/>
            </a:endParaRPr>
          </a:p>
        </p:txBody>
      </p:sp>
      <p:pic>
        <p:nvPicPr>
          <p:cNvPr id="15393" name="オーディオ 6">
            <a:hlinkClick r:id="" action="ppaction://media"/>
            <a:extLst>
              <a:ext uri="{FF2B5EF4-FFF2-40B4-BE49-F238E27FC236}">
                <a16:creationId xmlns:a16="http://schemas.microsoft.com/office/drawing/2014/main" id="{40FA245C-F13B-40E7-B7A9-23B6792F2C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オーディオ 8">
            <a:hlinkClick r:id="" action="ppaction://media"/>
            <a:extLst>
              <a:ext uri="{FF2B5EF4-FFF2-40B4-BE49-F238E27FC236}">
                <a16:creationId xmlns:a16="http://schemas.microsoft.com/office/drawing/2014/main" id="{73B4FF00-32F9-4D73-9BEA-180B8A985B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23300" y="6337300"/>
            <a:ext cx="304800" cy="304800"/>
          </a:xfrm>
          <a:prstGeom prst="rect">
            <a:avLst/>
          </a:prstGeom>
        </p:spPr>
      </p:pic>
    </p:spTree>
  </p:cSld>
  <p:clrMapOvr>
    <a:masterClrMapping/>
  </p:clrMapOvr>
  <p:transition spd="slow" advTm="4784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四角形: 角を丸くする 24">
            <a:extLst>
              <a:ext uri="{FF2B5EF4-FFF2-40B4-BE49-F238E27FC236}">
                <a16:creationId xmlns:a16="http://schemas.microsoft.com/office/drawing/2014/main" id="{30CB3807-8746-46A0-8C12-0FED5C985BC1}"/>
              </a:ext>
            </a:extLst>
          </p:cNvPr>
          <p:cNvSpPr>
            <a:spLocks noChangeArrowheads="1"/>
          </p:cNvSpPr>
          <p:nvPr/>
        </p:nvSpPr>
        <p:spPr bwMode="auto">
          <a:xfrm>
            <a:off x="5478463" y="3784600"/>
            <a:ext cx="3524250" cy="3028950"/>
          </a:xfrm>
          <a:prstGeom prst="roundRect">
            <a:avLst>
              <a:gd name="adj" fmla="val 16667"/>
            </a:avLst>
          </a:prstGeom>
          <a:solidFill>
            <a:schemeClr val="bg1"/>
          </a:solidFill>
          <a:ln w="9525" algn="ctr">
            <a:solidFill>
              <a:schemeClr val="tx1"/>
            </a:solidFill>
            <a:round/>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i="1"/>
          </a:p>
        </p:txBody>
      </p:sp>
      <p:sp>
        <p:nvSpPr>
          <p:cNvPr id="17411" name="四角形: 角を丸くする 3">
            <a:extLst>
              <a:ext uri="{FF2B5EF4-FFF2-40B4-BE49-F238E27FC236}">
                <a16:creationId xmlns:a16="http://schemas.microsoft.com/office/drawing/2014/main" id="{980A58F5-AF74-41AB-854F-910CD7B3695A}"/>
              </a:ext>
            </a:extLst>
          </p:cNvPr>
          <p:cNvSpPr>
            <a:spLocks noChangeArrowheads="1"/>
          </p:cNvSpPr>
          <p:nvPr/>
        </p:nvSpPr>
        <p:spPr bwMode="auto">
          <a:xfrm>
            <a:off x="5495925" y="736600"/>
            <a:ext cx="3524250" cy="2813050"/>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i="1"/>
          </a:p>
        </p:txBody>
      </p:sp>
      <p:sp>
        <p:nvSpPr>
          <p:cNvPr id="17412" name="タイトル 3">
            <a:extLst>
              <a:ext uri="{FF2B5EF4-FFF2-40B4-BE49-F238E27FC236}">
                <a16:creationId xmlns:a16="http://schemas.microsoft.com/office/drawing/2014/main" id="{8E2AD2DF-2EC5-465E-83A2-CDB52ABF05F9}"/>
              </a:ext>
            </a:extLst>
          </p:cNvPr>
          <p:cNvSpPr>
            <a:spLocks noGrp="1" noChangeArrowheads="1"/>
          </p:cNvSpPr>
          <p:nvPr>
            <p:ph type="title"/>
          </p:nvPr>
        </p:nvSpPr>
        <p:spPr>
          <a:xfrm>
            <a:off x="517525" y="101600"/>
            <a:ext cx="8231188" cy="360363"/>
          </a:xfrm>
        </p:spPr>
        <p:txBody>
          <a:bodyPr/>
          <a:lstStyle/>
          <a:p>
            <a:pPr algn="r"/>
            <a:r>
              <a:rPr lang="ja-JP" altLang="en-US" sz="1800">
                <a:latin typeface="HG丸ｺﾞｼｯｸM-PRO" panose="020F0600000000000000" pitchFamily="50" charset="-128"/>
                <a:ea typeface="HG丸ｺﾞｼｯｸM-PRO" panose="020F0600000000000000" pitchFamily="50" charset="-128"/>
              </a:rPr>
              <a:t>２　電池監視制御ユニット［つづき］ </a:t>
            </a:r>
          </a:p>
        </p:txBody>
      </p:sp>
      <p:pic>
        <p:nvPicPr>
          <p:cNvPr id="17413" name="図 4">
            <a:extLst>
              <a:ext uri="{FF2B5EF4-FFF2-40B4-BE49-F238E27FC236}">
                <a16:creationId xmlns:a16="http://schemas.microsoft.com/office/drawing/2014/main" id="{1CDF1AC3-62FD-4A33-8429-30B7A760C6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082800"/>
            <a:ext cx="527685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2" descr="右上がり対角線">
            <a:extLst>
              <a:ext uri="{FF2B5EF4-FFF2-40B4-BE49-F238E27FC236}">
                <a16:creationId xmlns:a16="http://schemas.microsoft.com/office/drawing/2014/main" id="{5EA526A9-2233-4863-9F2C-2FA0FA1A6AB8}"/>
              </a:ext>
            </a:extLst>
          </p:cNvPr>
          <p:cNvSpPr txBox="1">
            <a:spLocks noChangeArrowheads="1"/>
          </p:cNvSpPr>
          <p:nvPr/>
        </p:nvSpPr>
        <p:spPr bwMode="auto">
          <a:xfrm>
            <a:off x="88900" y="585788"/>
            <a:ext cx="8505825" cy="36830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ＭＳ Ｐゴシック" panose="020B0600070205080204" pitchFamily="50" charset="-128"/>
              </a:rPr>
              <a:t>■BMCPU</a:t>
            </a:r>
            <a:r>
              <a:rPr lang="ja-JP" altLang="en-US" sz="1800">
                <a:latin typeface="ＭＳ Ｐゴシック" panose="020B0600070205080204" pitchFamily="50" charset="-128"/>
              </a:rPr>
              <a:t>技術を用いた製品の活用シーン</a:t>
            </a:r>
            <a:endParaRPr lang="ja-JP" altLang="en-US" sz="1800" baseline="30000">
              <a:latin typeface="ＭＳ Ｐゴシック" panose="020B0600070205080204" pitchFamily="50" charset="-128"/>
            </a:endParaRPr>
          </a:p>
        </p:txBody>
      </p:sp>
      <p:pic>
        <p:nvPicPr>
          <p:cNvPr id="17415" name="Picture 74">
            <a:extLst>
              <a:ext uri="{FF2B5EF4-FFF2-40B4-BE49-F238E27FC236}">
                <a16:creationId xmlns:a16="http://schemas.microsoft.com/office/drawing/2014/main" id="{79EF3A26-29EF-40D8-BCFC-CFAB1D1041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4300" y="1535113"/>
            <a:ext cx="1441450" cy="168116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6" name="Picture 2" descr="C:\Users\u32418\Desktop\最終版\トワイレ女性面_Re.png">
            <a:extLst>
              <a:ext uri="{FF2B5EF4-FFF2-40B4-BE49-F238E27FC236}">
                <a16:creationId xmlns:a16="http://schemas.microsoft.com/office/drawing/2014/main" id="{37243C62-6183-4B0E-ADE1-77E863C5A7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7650" y="4459288"/>
            <a:ext cx="140335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正方形/長方形 1">
            <a:extLst>
              <a:ext uri="{FF2B5EF4-FFF2-40B4-BE49-F238E27FC236}">
                <a16:creationId xmlns:a16="http://schemas.microsoft.com/office/drawing/2014/main" id="{C75C4EC7-0B09-4603-BB35-90ED7667160B}"/>
              </a:ext>
            </a:extLst>
          </p:cNvPr>
          <p:cNvSpPr>
            <a:spLocks noChangeArrowheads="1"/>
          </p:cNvSpPr>
          <p:nvPr/>
        </p:nvSpPr>
        <p:spPr bwMode="auto">
          <a:xfrm>
            <a:off x="822325" y="5826125"/>
            <a:ext cx="2714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600">
                <a:solidFill>
                  <a:srgbClr val="FF0000"/>
                </a:solidFill>
              </a:rPr>
              <a:t>完全自己処理型水洗式トイレ</a:t>
            </a:r>
            <a:endParaRPr lang="en-US" altLang="ja-JP" sz="1600">
              <a:solidFill>
                <a:srgbClr val="FF0000"/>
              </a:solidFill>
            </a:endParaRPr>
          </a:p>
          <a:p>
            <a:pPr algn="ctr" eaLnBrk="1" hangingPunct="1"/>
            <a:r>
              <a:rPr lang="ja-JP" altLang="en-US" sz="1600">
                <a:solidFill>
                  <a:srgbClr val="FF0000"/>
                </a:solidFill>
              </a:rPr>
              <a:t>「トワイレ」</a:t>
            </a:r>
            <a:endParaRPr lang="ja-JP" altLang="en-US" sz="1600" baseline="30000">
              <a:solidFill>
                <a:srgbClr val="FF0000"/>
              </a:solidFill>
            </a:endParaRPr>
          </a:p>
        </p:txBody>
      </p:sp>
      <p:pic>
        <p:nvPicPr>
          <p:cNvPr id="17418" name="図 1" descr="N:\ワープロ\九電\総合研究所　リチウム・EV推進グループ\背景切抜き\ポータブル電源装置\大容量タイプ\!cid_E5EBACC6-6C25-4F76-88D2-AFFE037130D3.bmp">
            <a:extLst>
              <a:ext uri="{FF2B5EF4-FFF2-40B4-BE49-F238E27FC236}">
                <a16:creationId xmlns:a16="http://schemas.microsoft.com/office/drawing/2014/main" id="{6CB5CC42-4463-4E9C-847D-B9CC258308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613" y="2557463"/>
            <a:ext cx="61118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75">
            <a:extLst>
              <a:ext uri="{FF2B5EF4-FFF2-40B4-BE49-F238E27FC236}">
                <a16:creationId xmlns:a16="http://schemas.microsoft.com/office/drawing/2014/main" id="{BBDE824A-AB34-4E7A-BDE9-00A189A832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650" y="2801938"/>
            <a:ext cx="473075" cy="76676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20" name="図 26">
            <a:extLst>
              <a:ext uri="{FF2B5EF4-FFF2-40B4-BE49-F238E27FC236}">
                <a16:creationId xmlns:a16="http://schemas.microsoft.com/office/drawing/2014/main" id="{EC1F092E-CBB3-446D-8D36-12FA5F4B53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44424"/>
          <a:stretch>
            <a:fillRect/>
          </a:stretch>
        </p:blipFill>
        <p:spPr bwMode="auto">
          <a:xfrm>
            <a:off x="7229475" y="4000500"/>
            <a:ext cx="1438275"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図 27">
            <a:extLst>
              <a:ext uri="{FF2B5EF4-FFF2-40B4-BE49-F238E27FC236}">
                <a16:creationId xmlns:a16="http://schemas.microsoft.com/office/drawing/2014/main" id="{131CF510-B6E4-4C06-9177-402045F039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9660" t="-1266" r="13393" b="1266"/>
          <a:stretch>
            <a:fillRect/>
          </a:stretch>
        </p:blipFill>
        <p:spPr bwMode="auto">
          <a:xfrm>
            <a:off x="5786438" y="5307013"/>
            <a:ext cx="1455737"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2">
            <a:extLst>
              <a:ext uri="{FF2B5EF4-FFF2-40B4-BE49-F238E27FC236}">
                <a16:creationId xmlns:a16="http://schemas.microsoft.com/office/drawing/2014/main" id="{D520F82F-8C87-4DB9-A634-7BE143D424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654" r="15518"/>
          <a:stretch>
            <a:fillRect/>
          </a:stretch>
        </p:blipFill>
        <p:spPr bwMode="auto">
          <a:xfrm>
            <a:off x="7212013" y="992188"/>
            <a:ext cx="1466850" cy="127000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図 17">
            <a:extLst>
              <a:ext uri="{FF2B5EF4-FFF2-40B4-BE49-F238E27FC236}">
                <a16:creationId xmlns:a16="http://schemas.microsoft.com/office/drawing/2014/main" id="{E7598B08-1B08-44A5-8F85-EB2AD6CC4A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r="70609"/>
          <a:stretch>
            <a:fillRect/>
          </a:stretch>
        </p:blipFill>
        <p:spPr bwMode="auto">
          <a:xfrm>
            <a:off x="5789613" y="2170113"/>
            <a:ext cx="146367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2" descr="右上がり対角線">
            <a:extLst>
              <a:ext uri="{FF2B5EF4-FFF2-40B4-BE49-F238E27FC236}">
                <a16:creationId xmlns:a16="http://schemas.microsoft.com/office/drawing/2014/main" id="{02C45967-7331-4D7B-939D-D254BFA1F514}"/>
              </a:ext>
            </a:extLst>
          </p:cNvPr>
          <p:cNvSpPr txBox="1">
            <a:spLocks noChangeArrowheads="1"/>
          </p:cNvSpPr>
          <p:nvPr/>
        </p:nvSpPr>
        <p:spPr bwMode="auto">
          <a:xfrm>
            <a:off x="7285038" y="2382838"/>
            <a:ext cx="1724025" cy="941387"/>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20000"/>
              </a:spcBef>
            </a:pPr>
            <a:r>
              <a:rPr lang="en-US" altLang="ja-JP" sz="1200" b="1">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200" b="1">
                <a:latin typeface="HG丸ｺﾞｼｯｸM-PRO" panose="020F0600000000000000" pitchFamily="50" charset="-128"/>
                <a:ea typeface="HG丸ｺﾞｼｯｸM-PRO" panose="020F0600000000000000" pitchFamily="50" charset="-128"/>
                <a:cs typeface="Times New Roman" panose="02020603050405020304" pitchFamily="18" charset="0"/>
              </a:rPr>
              <a:t>活用事例</a:t>
            </a:r>
            <a:r>
              <a:rPr lang="en-US" altLang="ja-JP" sz="1200" b="1">
                <a:latin typeface="HG丸ｺﾞｼｯｸM-PRO" panose="020F0600000000000000" pitchFamily="50" charset="-128"/>
                <a:ea typeface="HG丸ｺﾞｼｯｸM-PRO" panose="020F0600000000000000" pitchFamily="50" charset="-128"/>
                <a:cs typeface="Times New Roman" panose="02020603050405020304" pitchFamily="18" charset="0"/>
              </a:rPr>
              <a:t>】</a:t>
            </a: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熊本地震</a:t>
            </a:r>
            <a:r>
              <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電源</a:t>
            </a:r>
            <a:r>
              <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博多駅前道路陥没事故</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照明</a:t>
            </a:r>
            <a:r>
              <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での使用状況</a:t>
            </a:r>
          </a:p>
        </p:txBody>
      </p:sp>
      <p:sp>
        <p:nvSpPr>
          <p:cNvPr id="17425" name="Text Box 2" descr="右上がり対角線">
            <a:extLst>
              <a:ext uri="{FF2B5EF4-FFF2-40B4-BE49-F238E27FC236}">
                <a16:creationId xmlns:a16="http://schemas.microsoft.com/office/drawing/2014/main" id="{4F4C2A8D-BD03-4408-A059-F74F5D393BF3}"/>
              </a:ext>
            </a:extLst>
          </p:cNvPr>
          <p:cNvSpPr txBox="1">
            <a:spLocks noChangeArrowheads="1"/>
          </p:cNvSpPr>
          <p:nvPr/>
        </p:nvSpPr>
        <p:spPr bwMode="auto">
          <a:xfrm>
            <a:off x="5519738" y="963613"/>
            <a:ext cx="1800225" cy="1163637"/>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20000"/>
              </a:spcBef>
            </a:pPr>
            <a:r>
              <a:rPr lang="en-US" altLang="ja-JP" sz="1200" b="1">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200" b="1">
                <a:latin typeface="HG丸ｺﾞｼｯｸM-PRO" panose="020F0600000000000000" pitchFamily="50" charset="-128"/>
                <a:ea typeface="HG丸ｺﾞｼｯｸM-PRO" panose="020F0600000000000000" pitchFamily="50" charset="-128"/>
                <a:cs typeface="Times New Roman" panose="02020603050405020304" pitchFamily="18" charset="0"/>
              </a:rPr>
              <a:t>　特　徴　</a:t>
            </a:r>
            <a:r>
              <a:rPr lang="en-US" altLang="ja-JP" sz="1200" b="1">
                <a:latin typeface="HG丸ｺﾞｼｯｸM-PRO" panose="020F0600000000000000" pitchFamily="50" charset="-128"/>
                <a:ea typeface="HG丸ｺﾞｼｯｸM-PRO" panose="020F0600000000000000" pitchFamily="50" charset="-128"/>
                <a:cs typeface="Times New Roman" panose="02020603050405020304" pitchFamily="18" charset="0"/>
              </a:rPr>
              <a:t>】</a:t>
            </a: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・無電源場所での使用</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 （災害時、作業現場）</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・無騒音、無排ｶﾞｽ</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・全天候型</a:t>
            </a:r>
          </a:p>
        </p:txBody>
      </p:sp>
      <p:sp>
        <p:nvSpPr>
          <p:cNvPr id="17426" name="Text Box 2" descr="右上がり対角線">
            <a:extLst>
              <a:ext uri="{FF2B5EF4-FFF2-40B4-BE49-F238E27FC236}">
                <a16:creationId xmlns:a16="http://schemas.microsoft.com/office/drawing/2014/main" id="{BF4CCFE5-8FF7-4E40-99F7-8AB16C34A8B0}"/>
              </a:ext>
            </a:extLst>
          </p:cNvPr>
          <p:cNvSpPr txBox="1">
            <a:spLocks noChangeArrowheads="1"/>
          </p:cNvSpPr>
          <p:nvPr/>
        </p:nvSpPr>
        <p:spPr bwMode="auto">
          <a:xfrm>
            <a:off x="5495925" y="3905250"/>
            <a:ext cx="1800225" cy="138430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20000"/>
              </a:spcBef>
            </a:pPr>
            <a:r>
              <a:rPr lang="en-US" altLang="ja-JP" sz="1200" b="1">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200" b="1">
                <a:latin typeface="HG丸ｺﾞｼｯｸM-PRO" panose="020F0600000000000000" pitchFamily="50" charset="-128"/>
                <a:ea typeface="HG丸ｺﾞｼｯｸM-PRO" panose="020F0600000000000000" pitchFamily="50" charset="-128"/>
                <a:cs typeface="Times New Roman" panose="02020603050405020304" pitchFamily="18" charset="0"/>
              </a:rPr>
              <a:t>　特　徴　</a:t>
            </a:r>
            <a:r>
              <a:rPr lang="en-US" altLang="ja-JP" sz="1200" b="1">
                <a:latin typeface="HG丸ｺﾞｼｯｸM-PRO" panose="020F0600000000000000" pitchFamily="50" charset="-128"/>
                <a:ea typeface="HG丸ｺﾞｼｯｸM-PRO" panose="020F0600000000000000" pitchFamily="50" charset="-128"/>
                <a:cs typeface="Times New Roman" panose="02020603050405020304" pitchFamily="18" charset="0"/>
              </a:rPr>
              <a:t>】</a:t>
            </a: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・きれい・快適で臭い</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　がない</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・水道設備がいらない</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・汲取りがいらない</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・電源設備がいらない</a:t>
            </a:r>
          </a:p>
        </p:txBody>
      </p:sp>
      <p:sp>
        <p:nvSpPr>
          <p:cNvPr id="17427" name="Text Box 2" descr="右上がり対角線">
            <a:extLst>
              <a:ext uri="{FF2B5EF4-FFF2-40B4-BE49-F238E27FC236}">
                <a16:creationId xmlns:a16="http://schemas.microsoft.com/office/drawing/2014/main" id="{DFDA1CD4-9F0B-4F6E-B40A-ADB6A00F4E24}"/>
              </a:ext>
            </a:extLst>
          </p:cNvPr>
          <p:cNvSpPr txBox="1">
            <a:spLocks noChangeArrowheads="1"/>
          </p:cNvSpPr>
          <p:nvPr/>
        </p:nvSpPr>
        <p:spPr bwMode="auto">
          <a:xfrm>
            <a:off x="7296150" y="5483225"/>
            <a:ext cx="1724025" cy="1163638"/>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20000"/>
              </a:spcBef>
            </a:pPr>
            <a:r>
              <a:rPr lang="en-US" altLang="ja-JP" sz="1200" b="1">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200" b="1">
                <a:latin typeface="HG丸ｺﾞｼｯｸM-PRO" panose="020F0600000000000000" pitchFamily="50" charset="-128"/>
                <a:ea typeface="HG丸ｺﾞｼｯｸM-PRO" panose="020F0600000000000000" pitchFamily="50" charset="-128"/>
                <a:cs typeface="Times New Roman" panose="02020603050405020304" pitchFamily="18" charset="0"/>
              </a:rPr>
              <a:t>活用シーン</a:t>
            </a:r>
            <a:r>
              <a:rPr lang="en-US" altLang="ja-JP" sz="1200" b="1">
                <a:latin typeface="HG丸ｺﾞｼｯｸM-PRO" panose="020F0600000000000000" pitchFamily="50" charset="-128"/>
                <a:ea typeface="HG丸ｺﾞｼｯｸM-PRO" panose="020F0600000000000000" pitchFamily="50" charset="-128"/>
                <a:cs typeface="Times New Roman" panose="02020603050405020304" pitchFamily="18" charset="0"/>
              </a:rPr>
              <a:t>】</a:t>
            </a: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・災害時での避難場所</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・大型イベント会場</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・建設現場や大型船舶</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lnSpc>
                <a:spcPct val="100000"/>
              </a:lnSpc>
              <a:spcBef>
                <a:spcPct val="20000"/>
              </a:spcBef>
            </a:pPr>
            <a:r>
              <a:rPr lang="ja-JP" altLang="en-US" sz="1200">
                <a:latin typeface="HG丸ｺﾞｼｯｸM-PRO" panose="020F0600000000000000" pitchFamily="50" charset="-128"/>
                <a:ea typeface="HG丸ｺﾞｼｯｸM-PRO" panose="020F0600000000000000" pitchFamily="50" charset="-128"/>
                <a:cs typeface="Times New Roman" panose="02020603050405020304" pitchFamily="18" charset="0"/>
              </a:rPr>
              <a:t>・山や公園</a:t>
            </a:r>
            <a:endParaRPr lang="en-US" altLang="ja-JP" sz="120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7428" name="四角形: 角を丸くする 2">
            <a:extLst>
              <a:ext uri="{FF2B5EF4-FFF2-40B4-BE49-F238E27FC236}">
                <a16:creationId xmlns:a16="http://schemas.microsoft.com/office/drawing/2014/main" id="{0945018B-AD27-42E8-9DF5-2C5D969B5472}"/>
              </a:ext>
            </a:extLst>
          </p:cNvPr>
          <p:cNvSpPr>
            <a:spLocks noChangeArrowheads="1"/>
          </p:cNvSpPr>
          <p:nvPr/>
        </p:nvSpPr>
        <p:spPr bwMode="auto">
          <a:xfrm>
            <a:off x="6300788" y="590550"/>
            <a:ext cx="2016125" cy="333375"/>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solidFill>
                  <a:schemeClr val="bg1"/>
                </a:solidFill>
              </a:rPr>
              <a:t>ﾎﾟｰﾀﾌﾞﾙ電源装置</a:t>
            </a:r>
          </a:p>
        </p:txBody>
      </p:sp>
      <p:sp>
        <p:nvSpPr>
          <p:cNvPr id="17429" name="四角形: 角を丸くする 25">
            <a:extLst>
              <a:ext uri="{FF2B5EF4-FFF2-40B4-BE49-F238E27FC236}">
                <a16:creationId xmlns:a16="http://schemas.microsoft.com/office/drawing/2014/main" id="{BDE66704-35C8-4623-927B-7692DC8D4749}"/>
              </a:ext>
            </a:extLst>
          </p:cNvPr>
          <p:cNvSpPr>
            <a:spLocks noChangeArrowheads="1"/>
          </p:cNvSpPr>
          <p:nvPr/>
        </p:nvSpPr>
        <p:spPr bwMode="auto">
          <a:xfrm>
            <a:off x="5951538" y="3617913"/>
            <a:ext cx="2727325" cy="333375"/>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a:solidFill>
                  <a:schemeClr val="bg1"/>
                </a:solidFill>
              </a:rPr>
              <a:t>完全自己処理型水洗式トイレ</a:t>
            </a:r>
            <a:endParaRPr lang="ja-JP" altLang="en-US" sz="1600" baseline="30000">
              <a:solidFill>
                <a:schemeClr val="bg1"/>
              </a:solidFill>
            </a:endParaRPr>
          </a:p>
        </p:txBody>
      </p:sp>
      <p:sp>
        <p:nvSpPr>
          <p:cNvPr id="17430" name="Text Box 2" descr="右上がり対角線">
            <a:extLst>
              <a:ext uri="{FF2B5EF4-FFF2-40B4-BE49-F238E27FC236}">
                <a16:creationId xmlns:a16="http://schemas.microsoft.com/office/drawing/2014/main" id="{55D97052-0599-46DB-B91B-24E4E2A36982}"/>
              </a:ext>
            </a:extLst>
          </p:cNvPr>
          <p:cNvSpPr txBox="1">
            <a:spLocks noChangeArrowheads="1"/>
          </p:cNvSpPr>
          <p:nvPr/>
        </p:nvSpPr>
        <p:spPr bwMode="auto">
          <a:xfrm>
            <a:off x="1071563" y="3081338"/>
            <a:ext cx="176371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ja-JP" altLang="en-US" sz="1600">
                <a:solidFill>
                  <a:srgbClr val="FF0000"/>
                </a:solidFill>
              </a:rPr>
              <a:t>ﾎﾟｰﾀﾌﾞﾙ電源装置</a:t>
            </a:r>
            <a:endParaRPr lang="ja-JP" altLang="en-US" sz="1600" baseline="30000">
              <a:solidFill>
                <a:srgbClr val="FF0000"/>
              </a:solidFill>
            </a:endParaRPr>
          </a:p>
        </p:txBody>
      </p:sp>
      <p:pic>
        <p:nvPicPr>
          <p:cNvPr id="17431" name="オーディオ 11">
            <a:hlinkClick r:id="" action="ppaction://media"/>
            <a:extLst>
              <a:ext uri="{FF2B5EF4-FFF2-40B4-BE49-F238E27FC236}">
                <a16:creationId xmlns:a16="http://schemas.microsoft.com/office/drawing/2014/main" id="{2B1C8C95-DA80-4774-8FA2-CB0B4139A2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オーディオ 18">
            <a:hlinkClick r:id="" action="ppaction://media"/>
            <a:extLst>
              <a:ext uri="{FF2B5EF4-FFF2-40B4-BE49-F238E27FC236}">
                <a16:creationId xmlns:a16="http://schemas.microsoft.com/office/drawing/2014/main" id="{7BFD8DF5-97DF-4375-A525-45F1882DB6A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623300" y="6337300"/>
            <a:ext cx="304800" cy="304800"/>
          </a:xfrm>
          <a:prstGeom prst="rect">
            <a:avLst/>
          </a:prstGeom>
        </p:spPr>
      </p:pic>
    </p:spTree>
  </p:cSld>
  <p:clrMapOvr>
    <a:masterClrMapping/>
  </p:clrMapOvr>
  <p:transition spd="slow" advTm="10920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descr="右上がり対角線">
            <a:extLst>
              <a:ext uri="{FF2B5EF4-FFF2-40B4-BE49-F238E27FC236}">
                <a16:creationId xmlns:a16="http://schemas.microsoft.com/office/drawing/2014/main" id="{E14BB120-5A84-4D23-AB28-B1D15695DC4C}"/>
              </a:ext>
            </a:extLst>
          </p:cNvPr>
          <p:cNvSpPr txBox="1">
            <a:spLocks noChangeArrowheads="1"/>
          </p:cNvSpPr>
          <p:nvPr/>
        </p:nvSpPr>
        <p:spPr bwMode="auto">
          <a:xfrm>
            <a:off x="420688" y="536575"/>
            <a:ext cx="8362950" cy="64135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防草性、耐久性、施工性並びに美観性を備えた法面など向けの被覆材料</a:t>
            </a:r>
          </a:p>
          <a:p>
            <a:pPr eaLnBrk="1" hangingPunct="1">
              <a:lnSpc>
                <a:spcPct val="100000"/>
              </a:lnSpc>
            </a:pPr>
            <a:r>
              <a:rPr lang="ja-JP" altLang="en-US" sz="1800">
                <a:latin typeface="HG丸ｺﾞｼｯｸM-PRO" panose="020F0600000000000000" pitchFamily="50" charset="-128"/>
                <a:ea typeface="HG丸ｺﾞｼｯｸM-PRO" panose="020F0600000000000000" pitchFamily="50" charset="-128"/>
              </a:rPr>
              <a:t>■流木や剪定等の廃材並びに石炭灰の有効利用に貢献</a:t>
            </a:r>
            <a:endParaRPr lang="ja-JP" altLang="en-US" sz="1800" b="1">
              <a:latin typeface="HG丸ｺﾞｼｯｸM-PRO" panose="020F0600000000000000" pitchFamily="50" charset="-128"/>
              <a:ea typeface="HG丸ｺﾞｼｯｸM-PRO" panose="020F0600000000000000" pitchFamily="50" charset="-128"/>
            </a:endParaRPr>
          </a:p>
        </p:txBody>
      </p:sp>
      <p:grpSp>
        <p:nvGrpSpPr>
          <p:cNvPr id="19459" name="Group 140">
            <a:extLst>
              <a:ext uri="{FF2B5EF4-FFF2-40B4-BE49-F238E27FC236}">
                <a16:creationId xmlns:a16="http://schemas.microsoft.com/office/drawing/2014/main" id="{B9590B53-61E9-4E78-B07E-16DBB4DA5391}"/>
              </a:ext>
            </a:extLst>
          </p:cNvPr>
          <p:cNvGrpSpPr>
            <a:grpSpLocks/>
          </p:cNvGrpSpPr>
          <p:nvPr/>
        </p:nvGrpSpPr>
        <p:grpSpPr bwMode="auto">
          <a:xfrm>
            <a:off x="7308850" y="1644650"/>
            <a:ext cx="792163" cy="504825"/>
            <a:chOff x="3878" y="1253"/>
            <a:chExt cx="726" cy="318"/>
          </a:xfrm>
        </p:grpSpPr>
        <p:sp>
          <p:nvSpPr>
            <p:cNvPr id="19487" name="Rectangle 121">
              <a:extLst>
                <a:ext uri="{FF2B5EF4-FFF2-40B4-BE49-F238E27FC236}">
                  <a16:creationId xmlns:a16="http://schemas.microsoft.com/office/drawing/2014/main" id="{59C536AB-6026-4EC9-A497-AC3B223D5EA8}"/>
                </a:ext>
              </a:extLst>
            </p:cNvPr>
            <p:cNvSpPr>
              <a:spLocks noChangeArrowheads="1"/>
            </p:cNvSpPr>
            <p:nvPr/>
          </p:nvSpPr>
          <p:spPr bwMode="auto">
            <a:xfrm>
              <a:off x="3878" y="1253"/>
              <a:ext cx="726" cy="31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9488" name="Text Box 123">
              <a:extLst>
                <a:ext uri="{FF2B5EF4-FFF2-40B4-BE49-F238E27FC236}">
                  <a16:creationId xmlns:a16="http://schemas.microsoft.com/office/drawing/2014/main" id="{D2BCC21C-04B4-4440-8F3D-794E4450DF31}"/>
                </a:ext>
              </a:extLst>
            </p:cNvPr>
            <p:cNvSpPr txBox="1">
              <a:spLocks noChangeArrowheads="1"/>
            </p:cNvSpPr>
            <p:nvPr/>
          </p:nvSpPr>
          <p:spPr bwMode="auto">
            <a:xfrm>
              <a:off x="3919" y="1298"/>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spcBef>
                  <a:spcPct val="50000"/>
                </a:spcBef>
              </a:pPr>
              <a:r>
                <a:rPr lang="ja-JP" altLang="en-US" sz="1800">
                  <a:latin typeface="Arial" panose="020B0604020202020204" pitchFamily="34" charset="0"/>
                  <a:ea typeface="ＭＳ Ｐゴシック" panose="020B0600070205080204" pitchFamily="50" charset="-128"/>
                </a:rPr>
                <a:t>ｾﾒﾝﾄ</a:t>
              </a:r>
            </a:p>
          </p:txBody>
        </p:sp>
      </p:grpSp>
      <p:grpSp>
        <p:nvGrpSpPr>
          <p:cNvPr id="19460" name="Group 141">
            <a:extLst>
              <a:ext uri="{FF2B5EF4-FFF2-40B4-BE49-F238E27FC236}">
                <a16:creationId xmlns:a16="http://schemas.microsoft.com/office/drawing/2014/main" id="{048B2118-0DD6-4CE3-A431-B5CB1A8DD624}"/>
              </a:ext>
            </a:extLst>
          </p:cNvPr>
          <p:cNvGrpSpPr>
            <a:grpSpLocks/>
          </p:cNvGrpSpPr>
          <p:nvPr/>
        </p:nvGrpSpPr>
        <p:grpSpPr bwMode="auto">
          <a:xfrm>
            <a:off x="7308850" y="2347913"/>
            <a:ext cx="792163" cy="504825"/>
            <a:chOff x="4830" y="1253"/>
            <a:chExt cx="726" cy="318"/>
          </a:xfrm>
        </p:grpSpPr>
        <p:sp>
          <p:nvSpPr>
            <p:cNvPr id="19485" name="Rectangle 129">
              <a:extLst>
                <a:ext uri="{FF2B5EF4-FFF2-40B4-BE49-F238E27FC236}">
                  <a16:creationId xmlns:a16="http://schemas.microsoft.com/office/drawing/2014/main" id="{672C3A6B-4395-48B1-B0B5-49DDCE04730C}"/>
                </a:ext>
              </a:extLst>
            </p:cNvPr>
            <p:cNvSpPr>
              <a:spLocks noChangeArrowheads="1"/>
            </p:cNvSpPr>
            <p:nvPr/>
          </p:nvSpPr>
          <p:spPr bwMode="auto">
            <a:xfrm>
              <a:off x="4830" y="1253"/>
              <a:ext cx="726" cy="31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9486" name="Text Box 130">
              <a:extLst>
                <a:ext uri="{FF2B5EF4-FFF2-40B4-BE49-F238E27FC236}">
                  <a16:creationId xmlns:a16="http://schemas.microsoft.com/office/drawing/2014/main" id="{0D0353B8-5D4B-400E-97C5-8416FD6012C4}"/>
                </a:ext>
              </a:extLst>
            </p:cNvPr>
            <p:cNvSpPr txBox="1">
              <a:spLocks noChangeArrowheads="1"/>
            </p:cNvSpPr>
            <p:nvPr/>
          </p:nvSpPr>
          <p:spPr bwMode="auto">
            <a:xfrm>
              <a:off x="4871" y="1298"/>
              <a:ext cx="6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spcBef>
                  <a:spcPct val="50000"/>
                </a:spcBef>
              </a:pPr>
              <a:r>
                <a:rPr lang="ja-JP" altLang="en-US" sz="1800">
                  <a:latin typeface="Arial" panose="020B0604020202020204" pitchFamily="34" charset="0"/>
                  <a:ea typeface="ＭＳ Ｐゴシック" panose="020B0600070205080204" pitchFamily="50" charset="-128"/>
                </a:rPr>
                <a:t>水</a:t>
              </a:r>
            </a:p>
          </p:txBody>
        </p:sp>
      </p:grpSp>
      <p:pic>
        <p:nvPicPr>
          <p:cNvPr id="19461" name="Picture 126">
            <a:extLst>
              <a:ext uri="{FF2B5EF4-FFF2-40B4-BE49-F238E27FC236}">
                <a16:creationId xmlns:a16="http://schemas.microsoft.com/office/drawing/2014/main" id="{912E0587-A29A-45C4-BBCD-0E4A814E9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4365625"/>
            <a:ext cx="2016125"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Text Box 133">
            <a:extLst>
              <a:ext uri="{FF2B5EF4-FFF2-40B4-BE49-F238E27FC236}">
                <a16:creationId xmlns:a16="http://schemas.microsoft.com/office/drawing/2014/main" id="{443DAA9A-F5B1-43D7-86E7-3CB8DB157FDC}"/>
              </a:ext>
            </a:extLst>
          </p:cNvPr>
          <p:cNvSpPr txBox="1">
            <a:spLocks noChangeArrowheads="1"/>
          </p:cNvSpPr>
          <p:nvPr/>
        </p:nvSpPr>
        <p:spPr bwMode="auto">
          <a:xfrm>
            <a:off x="7019925" y="4365625"/>
            <a:ext cx="1008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spcBef>
                <a:spcPct val="50000"/>
              </a:spcBef>
            </a:pPr>
            <a:r>
              <a:rPr lang="ja-JP" altLang="en-US" sz="1800">
                <a:latin typeface="Arial" panose="020B0604020202020204" pitchFamily="34" charset="0"/>
                <a:ea typeface="ＭＳ Ｐゴシック" panose="020B0600070205080204" pitchFamily="50" charset="-128"/>
              </a:rPr>
              <a:t>法面</a:t>
            </a:r>
          </a:p>
        </p:txBody>
      </p:sp>
      <p:sp>
        <p:nvSpPr>
          <p:cNvPr id="19463" name="Text Box 134">
            <a:extLst>
              <a:ext uri="{FF2B5EF4-FFF2-40B4-BE49-F238E27FC236}">
                <a16:creationId xmlns:a16="http://schemas.microsoft.com/office/drawing/2014/main" id="{555AD776-30C1-4153-8ACF-051494213B6F}"/>
              </a:ext>
            </a:extLst>
          </p:cNvPr>
          <p:cNvSpPr txBox="1">
            <a:spLocks noChangeArrowheads="1"/>
          </p:cNvSpPr>
          <p:nvPr/>
        </p:nvSpPr>
        <p:spPr bwMode="auto">
          <a:xfrm>
            <a:off x="5580063" y="5589588"/>
            <a:ext cx="1223962" cy="560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60000"/>
              </a:lnSpc>
              <a:spcBef>
                <a:spcPct val="50000"/>
              </a:spcBef>
            </a:pPr>
            <a:r>
              <a:rPr lang="ja-JP" altLang="en-US" sz="1800">
                <a:latin typeface="Arial" panose="020B0604020202020204" pitchFamily="34" charset="0"/>
                <a:ea typeface="ＭＳ Ｐゴシック" panose="020B0600070205080204" pitchFamily="50" charset="-128"/>
              </a:rPr>
              <a:t>被覆材料</a:t>
            </a:r>
          </a:p>
          <a:p>
            <a:pPr>
              <a:lnSpc>
                <a:spcPct val="60000"/>
              </a:lnSpc>
              <a:spcBef>
                <a:spcPct val="50000"/>
              </a:spcBef>
            </a:pPr>
            <a:r>
              <a:rPr lang="ja-JP" altLang="en-US" sz="1800">
                <a:latin typeface="Arial" panose="020B0604020202020204" pitchFamily="34" charset="0"/>
                <a:ea typeface="ＭＳ Ｐゴシック" panose="020B0600070205080204" pitchFamily="50" charset="-128"/>
              </a:rPr>
              <a:t>吹付け</a:t>
            </a:r>
          </a:p>
        </p:txBody>
      </p:sp>
      <p:pic>
        <p:nvPicPr>
          <p:cNvPr id="19464" name="図 1">
            <a:extLst>
              <a:ext uri="{FF2B5EF4-FFF2-40B4-BE49-F238E27FC236}">
                <a16:creationId xmlns:a16="http://schemas.microsoft.com/office/drawing/2014/main" id="{7133DEFB-1AC6-4D63-906E-CFD7D2AE7E94}"/>
              </a:ext>
            </a:extLst>
          </p:cNvPr>
          <p:cNvPicPr>
            <a:picLocks noChangeAspect="1"/>
          </p:cNvPicPr>
          <p:nvPr/>
        </p:nvPicPr>
        <p:blipFill>
          <a:blip r:embed="rId7">
            <a:extLst>
              <a:ext uri="{28A0092B-C50C-407E-A947-70E740481C1C}">
                <a14:useLocalDpi xmlns:a14="http://schemas.microsoft.com/office/drawing/2010/main" val="0"/>
              </a:ext>
            </a:extLst>
          </a:blip>
          <a:srcRect b="14830"/>
          <a:stretch>
            <a:fillRect/>
          </a:stretch>
        </p:blipFill>
        <p:spPr bwMode="auto">
          <a:xfrm>
            <a:off x="1331913" y="4221163"/>
            <a:ext cx="3743325" cy="2206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5" name="Text Box 145">
            <a:extLst>
              <a:ext uri="{FF2B5EF4-FFF2-40B4-BE49-F238E27FC236}">
                <a16:creationId xmlns:a16="http://schemas.microsoft.com/office/drawing/2014/main" id="{4E107D94-C129-4306-85D3-BBFC81398FBB}"/>
              </a:ext>
            </a:extLst>
          </p:cNvPr>
          <p:cNvSpPr txBox="1">
            <a:spLocks noChangeArrowheads="1"/>
          </p:cNvSpPr>
          <p:nvPr/>
        </p:nvSpPr>
        <p:spPr bwMode="auto">
          <a:xfrm>
            <a:off x="2787650" y="6434138"/>
            <a:ext cx="8397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spcBef>
                <a:spcPct val="50000"/>
              </a:spcBef>
            </a:pPr>
            <a:r>
              <a:rPr lang="ja-JP" altLang="en-US" sz="1400" b="1">
                <a:latin typeface="Arial" panose="020B0604020202020204" pitchFamily="34" charset="0"/>
                <a:ea typeface="ＭＳ Ｐゴシック" panose="020B0600070205080204" pitchFamily="50" charset="-128"/>
              </a:rPr>
              <a:t>施工前</a:t>
            </a:r>
            <a:endParaRPr lang="en-US" altLang="ja-JP" sz="1400" b="1">
              <a:latin typeface="Arial" panose="020B0604020202020204" pitchFamily="34" charset="0"/>
              <a:ea typeface="ＭＳ Ｐゴシック" panose="020B0600070205080204" pitchFamily="50" charset="-128"/>
            </a:endParaRPr>
          </a:p>
        </p:txBody>
      </p:sp>
      <p:pic>
        <p:nvPicPr>
          <p:cNvPr id="19466" name="Picture 128">
            <a:extLst>
              <a:ext uri="{FF2B5EF4-FFF2-40B4-BE49-F238E27FC236}">
                <a16:creationId xmlns:a16="http://schemas.microsoft.com/office/drawing/2014/main" id="{AEA19F45-0DCE-42A5-8AF9-F5C038FBA6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625" y="1628775"/>
            <a:ext cx="1944688"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7" name="Picture 131">
            <a:extLst>
              <a:ext uri="{FF2B5EF4-FFF2-40B4-BE49-F238E27FC236}">
                <a16:creationId xmlns:a16="http://schemas.microsoft.com/office/drawing/2014/main" id="{759D25A1-8F34-4EB9-A02A-EB300A5444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2535"/>
          <a:stretch>
            <a:fillRect/>
          </a:stretch>
        </p:blipFill>
        <p:spPr bwMode="auto">
          <a:xfrm>
            <a:off x="1906588" y="2755900"/>
            <a:ext cx="1081087" cy="771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8" name="Text Box 148">
            <a:extLst>
              <a:ext uri="{FF2B5EF4-FFF2-40B4-BE49-F238E27FC236}">
                <a16:creationId xmlns:a16="http://schemas.microsoft.com/office/drawing/2014/main" id="{977A4DE8-68F1-444D-826F-9791B854A8F2}"/>
              </a:ext>
            </a:extLst>
          </p:cNvPr>
          <p:cNvSpPr txBox="1">
            <a:spLocks noChangeArrowheads="1"/>
          </p:cNvSpPr>
          <p:nvPr/>
        </p:nvSpPr>
        <p:spPr bwMode="auto">
          <a:xfrm>
            <a:off x="539750" y="3068638"/>
            <a:ext cx="1374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spcBef>
                <a:spcPct val="50000"/>
              </a:spcBef>
            </a:pPr>
            <a:r>
              <a:rPr lang="ja-JP" altLang="en-US" sz="1800" b="1">
                <a:latin typeface="Arial" panose="020B0604020202020204" pitchFamily="34" charset="0"/>
                <a:ea typeface="ＭＳ Ｐゴシック" panose="020B0600070205080204" pitchFamily="50" charset="-128"/>
              </a:rPr>
              <a:t>木材チップ</a:t>
            </a:r>
          </a:p>
        </p:txBody>
      </p:sp>
      <p:grpSp>
        <p:nvGrpSpPr>
          <p:cNvPr id="19469" name="Group 154">
            <a:extLst>
              <a:ext uri="{FF2B5EF4-FFF2-40B4-BE49-F238E27FC236}">
                <a16:creationId xmlns:a16="http://schemas.microsoft.com/office/drawing/2014/main" id="{521FE730-EBF0-4047-8700-0345A4493884}"/>
              </a:ext>
            </a:extLst>
          </p:cNvPr>
          <p:cNvGrpSpPr>
            <a:grpSpLocks/>
          </p:cNvGrpSpPr>
          <p:nvPr/>
        </p:nvGrpSpPr>
        <p:grpSpPr bwMode="auto">
          <a:xfrm>
            <a:off x="3770313" y="1628775"/>
            <a:ext cx="2241550" cy="1908175"/>
            <a:chOff x="2103" y="881"/>
            <a:chExt cx="1412" cy="1202"/>
          </a:xfrm>
        </p:grpSpPr>
        <p:pic>
          <p:nvPicPr>
            <p:cNvPr id="19482" name="Picture 127">
              <a:extLst>
                <a:ext uri="{FF2B5EF4-FFF2-40B4-BE49-F238E27FC236}">
                  <a16:creationId xmlns:a16="http://schemas.microsoft.com/office/drawing/2014/main" id="{0DB80C0E-1EBA-422A-ABEC-6374A32C68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14857"/>
            <a:stretch>
              <a:fillRect/>
            </a:stretch>
          </p:blipFill>
          <p:spPr bwMode="auto">
            <a:xfrm>
              <a:off x="2200" y="881"/>
              <a:ext cx="1224" cy="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83" name="Picture 132">
              <a:extLst>
                <a:ext uri="{FF2B5EF4-FFF2-40B4-BE49-F238E27FC236}">
                  <a16:creationId xmlns:a16="http://schemas.microsoft.com/office/drawing/2014/main" id="{3443BE69-851F-424A-B886-E12396ADBD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5" y="1602"/>
              <a:ext cx="680" cy="4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84" name="Text Box 149">
              <a:extLst>
                <a:ext uri="{FF2B5EF4-FFF2-40B4-BE49-F238E27FC236}">
                  <a16:creationId xmlns:a16="http://schemas.microsoft.com/office/drawing/2014/main" id="{0E89E705-404D-485B-B350-5FAE2D06BFAF}"/>
                </a:ext>
              </a:extLst>
            </p:cNvPr>
            <p:cNvSpPr txBox="1">
              <a:spLocks noChangeArrowheads="1"/>
            </p:cNvSpPr>
            <p:nvPr/>
          </p:nvSpPr>
          <p:spPr bwMode="auto">
            <a:xfrm>
              <a:off x="2103" y="1782"/>
              <a:ext cx="86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spcBef>
                  <a:spcPct val="50000"/>
                </a:spcBef>
              </a:pPr>
              <a:r>
                <a:rPr lang="ja-JP" altLang="en-US" sz="1800" b="1">
                  <a:latin typeface="Arial" panose="020B0604020202020204" pitchFamily="34" charset="0"/>
                  <a:ea typeface="ＭＳ Ｐゴシック" panose="020B0600070205080204" pitchFamily="50" charset="-128"/>
                </a:rPr>
                <a:t>石炭灰</a:t>
              </a:r>
            </a:p>
          </p:txBody>
        </p:sp>
      </p:grpSp>
      <p:grpSp>
        <p:nvGrpSpPr>
          <p:cNvPr id="19470" name="Group 150">
            <a:extLst>
              <a:ext uri="{FF2B5EF4-FFF2-40B4-BE49-F238E27FC236}">
                <a16:creationId xmlns:a16="http://schemas.microsoft.com/office/drawing/2014/main" id="{7A5B0E96-D7E7-484C-AE15-8DF4C5DCC383}"/>
              </a:ext>
            </a:extLst>
          </p:cNvPr>
          <p:cNvGrpSpPr>
            <a:grpSpLocks/>
          </p:cNvGrpSpPr>
          <p:nvPr/>
        </p:nvGrpSpPr>
        <p:grpSpPr bwMode="auto">
          <a:xfrm>
            <a:off x="7308850" y="3035300"/>
            <a:ext cx="792163" cy="504825"/>
            <a:chOff x="4830" y="1253"/>
            <a:chExt cx="726" cy="318"/>
          </a:xfrm>
        </p:grpSpPr>
        <p:sp>
          <p:nvSpPr>
            <p:cNvPr id="19480" name="Rectangle 151">
              <a:extLst>
                <a:ext uri="{FF2B5EF4-FFF2-40B4-BE49-F238E27FC236}">
                  <a16:creationId xmlns:a16="http://schemas.microsoft.com/office/drawing/2014/main" id="{107FBF9D-B912-40C5-B97A-96795FA9620F}"/>
                </a:ext>
              </a:extLst>
            </p:cNvPr>
            <p:cNvSpPr>
              <a:spLocks noChangeArrowheads="1"/>
            </p:cNvSpPr>
            <p:nvPr/>
          </p:nvSpPr>
          <p:spPr bwMode="auto">
            <a:xfrm>
              <a:off x="4830" y="1253"/>
              <a:ext cx="726" cy="31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9481" name="Text Box 152">
              <a:extLst>
                <a:ext uri="{FF2B5EF4-FFF2-40B4-BE49-F238E27FC236}">
                  <a16:creationId xmlns:a16="http://schemas.microsoft.com/office/drawing/2014/main" id="{73775795-9C97-481C-86A1-0CFFF72BCAFD}"/>
                </a:ext>
              </a:extLst>
            </p:cNvPr>
            <p:cNvSpPr txBox="1">
              <a:spLocks noChangeArrowheads="1"/>
            </p:cNvSpPr>
            <p:nvPr/>
          </p:nvSpPr>
          <p:spPr bwMode="auto">
            <a:xfrm>
              <a:off x="4871" y="1298"/>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spcBef>
                  <a:spcPct val="50000"/>
                </a:spcBef>
              </a:pPr>
              <a:r>
                <a:rPr lang="ja-JP" altLang="en-US" sz="1800">
                  <a:latin typeface="Arial" panose="020B0604020202020204" pitchFamily="34" charset="0"/>
                  <a:ea typeface="ＭＳ Ｐゴシック" panose="020B0600070205080204" pitchFamily="50" charset="-128"/>
                </a:rPr>
                <a:t>顔料</a:t>
              </a:r>
            </a:p>
          </p:txBody>
        </p:sp>
      </p:grpSp>
      <p:sp>
        <p:nvSpPr>
          <p:cNvPr id="19471" name="Text Box 155">
            <a:extLst>
              <a:ext uri="{FF2B5EF4-FFF2-40B4-BE49-F238E27FC236}">
                <a16:creationId xmlns:a16="http://schemas.microsoft.com/office/drawing/2014/main" id="{8BDDA6D2-9809-440C-8356-D914D8B7555C}"/>
              </a:ext>
            </a:extLst>
          </p:cNvPr>
          <p:cNvSpPr txBox="1">
            <a:spLocks noChangeArrowheads="1"/>
          </p:cNvSpPr>
          <p:nvPr/>
        </p:nvSpPr>
        <p:spPr bwMode="auto">
          <a:xfrm>
            <a:off x="2987675" y="2060575"/>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spcBef>
                <a:spcPct val="50000"/>
              </a:spcBef>
            </a:pPr>
            <a:r>
              <a:rPr lang="ja-JP" altLang="en-US" sz="4000">
                <a:latin typeface="Arial" panose="020B0604020202020204" pitchFamily="34" charset="0"/>
                <a:ea typeface="ＭＳ Ｐゴシック" panose="020B0600070205080204" pitchFamily="50" charset="-128"/>
              </a:rPr>
              <a:t>＋</a:t>
            </a:r>
          </a:p>
        </p:txBody>
      </p:sp>
      <p:sp>
        <p:nvSpPr>
          <p:cNvPr id="19472" name="Text Box 156">
            <a:extLst>
              <a:ext uri="{FF2B5EF4-FFF2-40B4-BE49-F238E27FC236}">
                <a16:creationId xmlns:a16="http://schemas.microsoft.com/office/drawing/2014/main" id="{9F453C93-D940-47BB-B32B-640532C445AF}"/>
              </a:ext>
            </a:extLst>
          </p:cNvPr>
          <p:cNvSpPr txBox="1">
            <a:spLocks noChangeArrowheads="1"/>
          </p:cNvSpPr>
          <p:nvPr/>
        </p:nvSpPr>
        <p:spPr bwMode="auto">
          <a:xfrm>
            <a:off x="6300788" y="2085975"/>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spcBef>
                <a:spcPct val="50000"/>
              </a:spcBef>
            </a:pPr>
            <a:r>
              <a:rPr lang="ja-JP" altLang="en-US" sz="4000">
                <a:latin typeface="Arial" panose="020B0604020202020204" pitchFamily="34" charset="0"/>
                <a:ea typeface="ＭＳ Ｐゴシック" panose="020B0600070205080204" pitchFamily="50" charset="-128"/>
              </a:rPr>
              <a:t>＋</a:t>
            </a:r>
          </a:p>
        </p:txBody>
      </p:sp>
      <p:sp>
        <p:nvSpPr>
          <p:cNvPr id="19473" name="AutoShape 157">
            <a:extLst>
              <a:ext uri="{FF2B5EF4-FFF2-40B4-BE49-F238E27FC236}">
                <a16:creationId xmlns:a16="http://schemas.microsoft.com/office/drawing/2014/main" id="{0305597D-B383-4744-AE43-82C6FE7C19DE}"/>
              </a:ext>
            </a:extLst>
          </p:cNvPr>
          <p:cNvSpPr>
            <a:spLocks noChangeArrowheads="1"/>
          </p:cNvSpPr>
          <p:nvPr/>
        </p:nvSpPr>
        <p:spPr bwMode="auto">
          <a:xfrm>
            <a:off x="268288" y="1373188"/>
            <a:ext cx="8424862" cy="2303462"/>
          </a:xfrm>
          <a:prstGeom prst="roundRect">
            <a:avLst>
              <a:gd name="adj" fmla="val 16667"/>
            </a:avLst>
          </a:pr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9474" name="Text Box 159">
            <a:extLst>
              <a:ext uri="{FF2B5EF4-FFF2-40B4-BE49-F238E27FC236}">
                <a16:creationId xmlns:a16="http://schemas.microsoft.com/office/drawing/2014/main" id="{AD71800B-111E-4E1C-8F3A-38BB68D67DFE}"/>
              </a:ext>
            </a:extLst>
          </p:cNvPr>
          <p:cNvSpPr txBox="1">
            <a:spLocks noChangeArrowheads="1"/>
          </p:cNvSpPr>
          <p:nvPr/>
        </p:nvSpPr>
        <p:spPr bwMode="auto">
          <a:xfrm>
            <a:off x="588963" y="1363663"/>
            <a:ext cx="136683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spcBef>
                <a:spcPct val="50000"/>
              </a:spcBef>
            </a:pPr>
            <a:r>
              <a:rPr lang="ja-JP" altLang="en-US" sz="1400" b="1">
                <a:latin typeface="Arial" panose="020B0604020202020204" pitchFamily="34" charset="0"/>
                <a:ea typeface="ＭＳ Ｐゴシック" panose="020B0600070205080204" pitchFamily="50" charset="-128"/>
              </a:rPr>
              <a:t>水力発電所</a:t>
            </a:r>
          </a:p>
        </p:txBody>
      </p:sp>
      <p:sp>
        <p:nvSpPr>
          <p:cNvPr id="19475" name="Text Box 160">
            <a:extLst>
              <a:ext uri="{FF2B5EF4-FFF2-40B4-BE49-F238E27FC236}">
                <a16:creationId xmlns:a16="http://schemas.microsoft.com/office/drawing/2014/main" id="{762458A0-59D0-463D-AAA2-CD38DADE6AED}"/>
              </a:ext>
            </a:extLst>
          </p:cNvPr>
          <p:cNvSpPr txBox="1">
            <a:spLocks noChangeArrowheads="1"/>
          </p:cNvSpPr>
          <p:nvPr/>
        </p:nvSpPr>
        <p:spPr bwMode="auto">
          <a:xfrm>
            <a:off x="3843338" y="1365250"/>
            <a:ext cx="136683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spcBef>
                <a:spcPct val="50000"/>
              </a:spcBef>
            </a:pPr>
            <a:r>
              <a:rPr lang="ja-JP" altLang="en-US" sz="1400" b="1">
                <a:latin typeface="Arial" panose="020B0604020202020204" pitchFamily="34" charset="0"/>
                <a:ea typeface="ＭＳ Ｐゴシック" panose="020B0600070205080204" pitchFamily="50" charset="-128"/>
              </a:rPr>
              <a:t>火力発電所</a:t>
            </a:r>
          </a:p>
        </p:txBody>
      </p:sp>
      <p:sp>
        <p:nvSpPr>
          <p:cNvPr id="19476" name="AutoShape 162">
            <a:extLst>
              <a:ext uri="{FF2B5EF4-FFF2-40B4-BE49-F238E27FC236}">
                <a16:creationId xmlns:a16="http://schemas.microsoft.com/office/drawing/2014/main" id="{A48BDE1E-4E3A-41C3-A1F0-DBDD98CEC067}"/>
              </a:ext>
            </a:extLst>
          </p:cNvPr>
          <p:cNvSpPr>
            <a:spLocks noChangeArrowheads="1"/>
          </p:cNvSpPr>
          <p:nvPr/>
        </p:nvSpPr>
        <p:spPr bwMode="auto">
          <a:xfrm rot="10800000">
            <a:off x="2339975" y="3860800"/>
            <a:ext cx="1871663" cy="2159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19477" name="Text Box 163">
            <a:extLst>
              <a:ext uri="{FF2B5EF4-FFF2-40B4-BE49-F238E27FC236}">
                <a16:creationId xmlns:a16="http://schemas.microsoft.com/office/drawing/2014/main" id="{00744853-F680-4BE5-B941-0FA40AA3D9C8}"/>
              </a:ext>
            </a:extLst>
          </p:cNvPr>
          <p:cNvSpPr txBox="1">
            <a:spLocks noChangeArrowheads="1"/>
          </p:cNvSpPr>
          <p:nvPr/>
        </p:nvSpPr>
        <p:spPr bwMode="auto">
          <a:xfrm>
            <a:off x="4421188" y="3757613"/>
            <a:ext cx="2192337"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lnSpc>
                <a:spcPct val="100000"/>
              </a:lnSpc>
              <a:spcBef>
                <a:spcPct val="50000"/>
              </a:spcBef>
            </a:pPr>
            <a:r>
              <a:rPr lang="ja-JP" altLang="en-US" sz="2000" b="1">
                <a:latin typeface="Arial" panose="020B0604020202020204" pitchFamily="34" charset="0"/>
                <a:ea typeface="ＭＳ Ｐゴシック" panose="020B0600070205080204" pitchFamily="50" charset="-128"/>
              </a:rPr>
              <a:t>雑草の繁茂抑制</a:t>
            </a:r>
          </a:p>
        </p:txBody>
      </p:sp>
      <p:sp>
        <p:nvSpPr>
          <p:cNvPr id="19478" name="タイトル 1">
            <a:extLst>
              <a:ext uri="{FF2B5EF4-FFF2-40B4-BE49-F238E27FC236}">
                <a16:creationId xmlns:a16="http://schemas.microsoft.com/office/drawing/2014/main" id="{70B47163-3D5A-4DD0-821D-3DC37EFB5E78}"/>
              </a:ext>
            </a:extLst>
          </p:cNvPr>
          <p:cNvSpPr>
            <a:spLocks noGrp="1" noChangeArrowheads="1"/>
          </p:cNvSpPr>
          <p:nvPr>
            <p:ph type="title"/>
          </p:nvPr>
        </p:nvSpPr>
        <p:spPr>
          <a:xfrm>
            <a:off x="107950" y="76200"/>
            <a:ext cx="8229600" cy="360363"/>
          </a:xfrm>
        </p:spPr>
        <p:txBody>
          <a:bodyPr/>
          <a:lstStyle/>
          <a:p>
            <a:r>
              <a:rPr lang="ja-JP" altLang="en-US" sz="2000">
                <a:latin typeface="HG丸ｺﾞｼｯｸM-PRO" panose="020F0600000000000000" pitchFamily="50" charset="-128"/>
                <a:ea typeface="HG丸ｺﾞｼｯｸM-PRO" panose="020F0600000000000000" pitchFamily="50" charset="-128"/>
              </a:rPr>
              <a:t>３　</a:t>
            </a:r>
            <a:r>
              <a:rPr lang="ja-JP" altLang="ja-JP" sz="2000">
                <a:latin typeface="HG丸ｺﾞｼｯｸM-PRO" panose="020F0600000000000000" pitchFamily="50" charset="-128"/>
                <a:ea typeface="HG丸ｺﾞｼｯｸM-PRO" panose="020F0600000000000000" pitchFamily="50" charset="-128"/>
              </a:rPr>
              <a:t>木材チップ及び石炭灰を利用した法面など向けの被覆材料</a:t>
            </a:r>
            <a:endParaRPr lang="ja-JP" altLang="en-US" sz="2000">
              <a:latin typeface="HG丸ｺﾞｼｯｸM-PRO" panose="020F0600000000000000" pitchFamily="50" charset="-128"/>
              <a:ea typeface="HG丸ｺﾞｼｯｸM-PRO" panose="020F0600000000000000" pitchFamily="50" charset="-128"/>
            </a:endParaRPr>
          </a:p>
        </p:txBody>
      </p:sp>
      <p:pic>
        <p:nvPicPr>
          <p:cNvPr id="19479" name="オーディオ 3">
            <a:hlinkClick r:id="" action="ppaction://media"/>
            <a:extLst>
              <a:ext uri="{FF2B5EF4-FFF2-40B4-BE49-F238E27FC236}">
                <a16:creationId xmlns:a16="http://schemas.microsoft.com/office/drawing/2014/main" id="{DEC6841D-DAD2-4A95-97DF-D53022BBD8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a:extLst>
              <a:ext uri="{FF2B5EF4-FFF2-40B4-BE49-F238E27FC236}">
                <a16:creationId xmlns:a16="http://schemas.microsoft.com/office/drawing/2014/main" id="{4A2182C3-CAA2-4AF8-8795-036BFFA74F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23300" y="6337300"/>
            <a:ext cx="304800" cy="304800"/>
          </a:xfrm>
          <a:prstGeom prst="rect">
            <a:avLst/>
          </a:prstGeom>
        </p:spPr>
      </p:pic>
    </p:spTree>
  </p:cSld>
  <p:clrMapOvr>
    <a:masterClrMapping/>
  </p:clrMapOvr>
  <p:transition spd="slow" advTm="5457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descr="右上がり対角線">
            <a:extLst>
              <a:ext uri="{FF2B5EF4-FFF2-40B4-BE49-F238E27FC236}">
                <a16:creationId xmlns:a16="http://schemas.microsoft.com/office/drawing/2014/main" id="{F42754D0-055A-41E0-AEEC-E47A5B27DCFC}"/>
              </a:ext>
            </a:extLst>
          </p:cNvPr>
          <p:cNvSpPr txBox="1">
            <a:spLocks noChangeArrowheads="1"/>
          </p:cNvSpPr>
          <p:nvPr/>
        </p:nvSpPr>
        <p:spPr bwMode="auto">
          <a:xfrm>
            <a:off x="420688" y="533400"/>
            <a:ext cx="8362950" cy="36671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800">
                <a:latin typeface="ＭＳ Ｐゴシック" panose="020B0600070205080204" pitchFamily="50" charset="-128"/>
              </a:rPr>
              <a:t>■</a:t>
            </a:r>
            <a:r>
              <a:rPr lang="ja-JP" altLang="en-US" sz="1800">
                <a:latin typeface="ＭＳ Ｐゴシック" panose="020B0600070205080204" pitchFamily="50" charset="-128"/>
              </a:rPr>
              <a:t>木質チップ、石炭灰を用いた防草吹付工事例</a:t>
            </a:r>
            <a:endParaRPr lang="ja-JP" altLang="en-US" sz="1800" b="1">
              <a:latin typeface="Times New Roman" panose="02020603050405020304" pitchFamily="18" charset="0"/>
            </a:endParaRPr>
          </a:p>
        </p:txBody>
      </p:sp>
      <p:sp>
        <p:nvSpPr>
          <p:cNvPr id="21507" name="Rectangle 3" descr="右上がり対角線">
            <a:extLst>
              <a:ext uri="{FF2B5EF4-FFF2-40B4-BE49-F238E27FC236}">
                <a16:creationId xmlns:a16="http://schemas.microsoft.com/office/drawing/2014/main" id="{7B998384-D94F-4A40-95A9-56AFA65BB961}"/>
              </a:ext>
            </a:extLst>
          </p:cNvPr>
          <p:cNvSpPr>
            <a:spLocks noChangeArrowheads="1"/>
          </p:cNvSpPr>
          <p:nvPr/>
        </p:nvSpPr>
        <p:spPr bwMode="auto">
          <a:xfrm>
            <a:off x="0" y="1946275"/>
            <a:ext cx="9144000" cy="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endParaRPr lang="ja-JP" altLang="en-US" sz="1800">
              <a:latin typeface="Arial" panose="020B0604020202020204" pitchFamily="34" charset="0"/>
              <a:ea typeface="ＭＳ Ｐゴシック" panose="020B0600070205080204" pitchFamily="50" charset="-128"/>
            </a:endParaRPr>
          </a:p>
        </p:txBody>
      </p:sp>
      <p:sp>
        <p:nvSpPr>
          <p:cNvPr id="21508" name="AutoShape 19">
            <a:extLst>
              <a:ext uri="{FF2B5EF4-FFF2-40B4-BE49-F238E27FC236}">
                <a16:creationId xmlns:a16="http://schemas.microsoft.com/office/drawing/2014/main" id="{60A2E962-79EF-423F-A3B2-75B3D3FE891E}"/>
              </a:ext>
            </a:extLst>
          </p:cNvPr>
          <p:cNvSpPr>
            <a:spLocks noChangeArrowheads="1"/>
          </p:cNvSpPr>
          <p:nvPr/>
        </p:nvSpPr>
        <p:spPr bwMode="auto">
          <a:xfrm>
            <a:off x="555625" y="3367088"/>
            <a:ext cx="8280400" cy="3086100"/>
          </a:xfrm>
          <a:prstGeom prst="roundRect">
            <a:avLst>
              <a:gd name="adj" fmla="val 16667"/>
            </a:avLst>
          </a:prstGeom>
          <a:solidFill>
            <a:srgbClr val="FFFF99">
              <a:alpha val="58823"/>
            </a:srgbClr>
          </a:solidFill>
          <a:ln w="158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pPr>
            <a:endParaRPr lang="ja-JP" altLang="en-US" sz="1800">
              <a:latin typeface="Arial" panose="020B0604020202020204" pitchFamily="34" charset="0"/>
              <a:ea typeface="ＭＳ Ｐゴシック" panose="020B0600070205080204" pitchFamily="50" charset="-128"/>
            </a:endParaRPr>
          </a:p>
        </p:txBody>
      </p:sp>
      <p:pic>
        <p:nvPicPr>
          <p:cNvPr id="21509" name="図 17">
            <a:extLst>
              <a:ext uri="{FF2B5EF4-FFF2-40B4-BE49-F238E27FC236}">
                <a16:creationId xmlns:a16="http://schemas.microsoft.com/office/drawing/2014/main" id="{4CA4A489-DB68-4C21-847D-CD628F338189}"/>
              </a:ext>
            </a:extLst>
          </p:cNvPr>
          <p:cNvPicPr>
            <a:picLocks noChangeAspect="1"/>
          </p:cNvPicPr>
          <p:nvPr/>
        </p:nvPicPr>
        <p:blipFill>
          <a:blip r:embed="rId6">
            <a:extLst>
              <a:ext uri="{28A0092B-C50C-407E-A947-70E740481C1C}">
                <a14:useLocalDpi xmlns:a14="http://schemas.microsoft.com/office/drawing/2010/main" val="0"/>
              </a:ext>
            </a:extLst>
          </a:blip>
          <a:srcRect b="11011"/>
          <a:stretch>
            <a:fillRect/>
          </a:stretch>
        </p:blipFill>
        <p:spPr bwMode="auto">
          <a:xfrm>
            <a:off x="900113" y="3582988"/>
            <a:ext cx="4103687" cy="2776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10" name="Text Box 12">
            <a:extLst>
              <a:ext uri="{FF2B5EF4-FFF2-40B4-BE49-F238E27FC236}">
                <a16:creationId xmlns:a16="http://schemas.microsoft.com/office/drawing/2014/main" id="{36D3FD8D-3559-40BF-99CA-E15D75F8FC17}"/>
              </a:ext>
            </a:extLst>
          </p:cNvPr>
          <p:cNvSpPr txBox="1">
            <a:spLocks noChangeArrowheads="1"/>
          </p:cNvSpPr>
          <p:nvPr/>
        </p:nvSpPr>
        <p:spPr bwMode="auto">
          <a:xfrm>
            <a:off x="938213" y="5959475"/>
            <a:ext cx="2641600" cy="355600"/>
          </a:xfrm>
          <a:prstGeom prst="rect">
            <a:avLst/>
          </a:prstGeom>
          <a:solidFill>
            <a:schemeClr val="bg1"/>
          </a:solidFill>
          <a:ln w="190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1600" b="1"/>
              <a:t>施行後</a:t>
            </a:r>
            <a:r>
              <a:rPr lang="en-US" altLang="ja-JP" sz="1600" b="1">
                <a:solidFill>
                  <a:srgbClr val="FF0000"/>
                </a:solidFill>
              </a:rPr>
              <a:t>13</a:t>
            </a:r>
            <a:r>
              <a:rPr lang="ja-JP" altLang="en-US" sz="1600" b="1">
                <a:solidFill>
                  <a:srgbClr val="FF0000"/>
                </a:solidFill>
              </a:rPr>
              <a:t>年経過</a:t>
            </a:r>
            <a:r>
              <a:rPr lang="en-US" altLang="ja-JP" sz="1600" b="1"/>
              <a:t>(H29</a:t>
            </a:r>
            <a:r>
              <a:rPr lang="ja-JP" altLang="en-US" sz="1600" b="1"/>
              <a:t>年</a:t>
            </a:r>
            <a:r>
              <a:rPr lang="en-US" altLang="ja-JP" sz="1600" b="1"/>
              <a:t>4</a:t>
            </a:r>
            <a:r>
              <a:rPr lang="ja-JP" altLang="en-US" sz="1600" b="1"/>
              <a:t>月</a:t>
            </a:r>
            <a:r>
              <a:rPr lang="en-US" altLang="ja-JP" sz="1600" b="1"/>
              <a:t>)</a:t>
            </a:r>
            <a:endParaRPr lang="ja-JP" altLang="en-US" sz="1600" b="1"/>
          </a:p>
        </p:txBody>
      </p:sp>
      <p:sp>
        <p:nvSpPr>
          <p:cNvPr id="21511" name="Text Box 24">
            <a:extLst>
              <a:ext uri="{FF2B5EF4-FFF2-40B4-BE49-F238E27FC236}">
                <a16:creationId xmlns:a16="http://schemas.microsoft.com/office/drawing/2014/main" id="{0572F41B-80FA-4E57-B6D3-092ABA064CDF}"/>
              </a:ext>
            </a:extLst>
          </p:cNvPr>
          <p:cNvSpPr txBox="1">
            <a:spLocks noChangeArrowheads="1"/>
          </p:cNvSpPr>
          <p:nvPr/>
        </p:nvSpPr>
        <p:spPr bwMode="auto">
          <a:xfrm>
            <a:off x="5292725" y="3503613"/>
            <a:ext cx="3240088"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80000"/>
              </a:lnSpc>
              <a:spcBef>
                <a:spcPct val="50000"/>
              </a:spcBef>
            </a:pPr>
            <a:r>
              <a:rPr lang="ja-JP" altLang="en-US" sz="1800">
                <a:latin typeface="Arial" panose="020B0604020202020204" pitchFamily="34" charset="0"/>
                <a:ea typeface="ＭＳ Ｐゴシック" panose="020B0600070205080204" pitchFamily="50" charset="-128"/>
              </a:rPr>
              <a:t>・吹付表面に大きな劣化なし</a:t>
            </a:r>
          </a:p>
          <a:p>
            <a:pPr>
              <a:lnSpc>
                <a:spcPct val="80000"/>
              </a:lnSpc>
              <a:spcBef>
                <a:spcPct val="50000"/>
              </a:spcBef>
            </a:pPr>
            <a:r>
              <a:rPr lang="ja-JP" altLang="en-US" sz="1800">
                <a:latin typeface="Arial" panose="020B0604020202020204" pitchFamily="34" charset="0"/>
                <a:ea typeface="ＭＳ Ｐゴシック" panose="020B0600070205080204" pitchFamily="50" charset="-128"/>
              </a:rPr>
              <a:t>・コケや若干の雑草の発生は</a:t>
            </a:r>
          </a:p>
          <a:p>
            <a:pPr>
              <a:lnSpc>
                <a:spcPct val="80000"/>
              </a:lnSpc>
              <a:spcBef>
                <a:spcPct val="50000"/>
              </a:spcBef>
            </a:pPr>
            <a:r>
              <a:rPr lang="ja-JP" altLang="en-US" sz="1800">
                <a:latin typeface="Arial" panose="020B0604020202020204" pitchFamily="34" charset="0"/>
                <a:ea typeface="ＭＳ Ｐゴシック" panose="020B0600070205080204" pitchFamily="50" charset="-128"/>
              </a:rPr>
              <a:t> あるが、吹付表面に自生した</a:t>
            </a:r>
          </a:p>
          <a:p>
            <a:pPr>
              <a:lnSpc>
                <a:spcPct val="80000"/>
              </a:lnSpc>
              <a:spcBef>
                <a:spcPct val="50000"/>
              </a:spcBef>
            </a:pPr>
            <a:r>
              <a:rPr lang="ja-JP" altLang="en-US" sz="1800">
                <a:latin typeface="Arial" panose="020B0604020202020204" pitchFamily="34" charset="0"/>
                <a:ea typeface="ＭＳ Ｐゴシック" panose="020B0600070205080204" pitchFamily="50" charset="-128"/>
              </a:rPr>
              <a:t> もの。</a:t>
            </a:r>
            <a:r>
              <a:rPr lang="ja-JP" altLang="en-US" sz="2200">
                <a:solidFill>
                  <a:srgbClr val="FF0000"/>
                </a:solidFill>
                <a:latin typeface="Arial" panose="020B0604020202020204" pitchFamily="34" charset="0"/>
                <a:ea typeface="ＭＳ Ｐゴシック" panose="020B0600070205080204" pitchFamily="50" charset="-128"/>
              </a:rPr>
              <a:t>吹付表面の下から</a:t>
            </a:r>
          </a:p>
          <a:p>
            <a:pPr>
              <a:lnSpc>
                <a:spcPct val="80000"/>
              </a:lnSpc>
              <a:spcBef>
                <a:spcPct val="50000"/>
              </a:spcBef>
            </a:pPr>
            <a:r>
              <a:rPr lang="ja-JP" altLang="en-US" sz="2200">
                <a:solidFill>
                  <a:srgbClr val="FF0000"/>
                </a:solidFill>
                <a:latin typeface="Arial" panose="020B0604020202020204" pitchFamily="34" charset="0"/>
                <a:ea typeface="ＭＳ Ｐゴシック" panose="020B0600070205080204" pitchFamily="50" charset="-128"/>
              </a:rPr>
              <a:t> 生えたものではない。</a:t>
            </a:r>
          </a:p>
        </p:txBody>
      </p:sp>
      <p:sp>
        <p:nvSpPr>
          <p:cNvPr id="21512" name="Text Box 25">
            <a:extLst>
              <a:ext uri="{FF2B5EF4-FFF2-40B4-BE49-F238E27FC236}">
                <a16:creationId xmlns:a16="http://schemas.microsoft.com/office/drawing/2014/main" id="{CE6B2394-27ED-4371-B7CB-03B20D41CF71}"/>
              </a:ext>
            </a:extLst>
          </p:cNvPr>
          <p:cNvSpPr txBox="1">
            <a:spLocks noChangeArrowheads="1"/>
          </p:cNvSpPr>
          <p:nvPr/>
        </p:nvSpPr>
        <p:spPr bwMode="auto">
          <a:xfrm>
            <a:off x="5651500" y="6030913"/>
            <a:ext cx="2520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80000"/>
              </a:lnSpc>
              <a:spcBef>
                <a:spcPct val="50000"/>
              </a:spcBef>
            </a:pPr>
            <a:r>
              <a:rPr lang="ja-JP" altLang="en-US" sz="2000" b="1">
                <a:latin typeface="Arial" panose="020B0604020202020204" pitchFamily="34" charset="0"/>
                <a:ea typeface="ＭＳ Ｐゴシック" panose="020B0600070205080204" pitchFamily="50" charset="-128"/>
              </a:rPr>
              <a:t>有効な防草吹付工法</a:t>
            </a:r>
          </a:p>
        </p:txBody>
      </p:sp>
      <p:sp>
        <p:nvSpPr>
          <p:cNvPr id="21513" name="AutoShape 26">
            <a:extLst>
              <a:ext uri="{FF2B5EF4-FFF2-40B4-BE49-F238E27FC236}">
                <a16:creationId xmlns:a16="http://schemas.microsoft.com/office/drawing/2014/main" id="{BA4E97D1-C205-4A0A-BA5C-73A3105A3A09}"/>
              </a:ext>
            </a:extLst>
          </p:cNvPr>
          <p:cNvSpPr>
            <a:spLocks noChangeArrowheads="1"/>
          </p:cNvSpPr>
          <p:nvPr/>
        </p:nvSpPr>
        <p:spPr bwMode="auto">
          <a:xfrm rot="10800000">
            <a:off x="5868988" y="5600700"/>
            <a:ext cx="1871662" cy="2159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00000"/>
              </a:lnSpc>
            </a:pPr>
            <a:endParaRPr lang="ja-JP" altLang="en-US" sz="1800">
              <a:latin typeface="Arial" panose="020B0604020202020204" pitchFamily="34" charset="0"/>
              <a:ea typeface="ＭＳ Ｐゴシック" panose="020B0600070205080204" pitchFamily="50" charset="-128"/>
            </a:endParaRPr>
          </a:p>
        </p:txBody>
      </p:sp>
      <p:grpSp>
        <p:nvGrpSpPr>
          <p:cNvPr id="21514" name="Group 41">
            <a:extLst>
              <a:ext uri="{FF2B5EF4-FFF2-40B4-BE49-F238E27FC236}">
                <a16:creationId xmlns:a16="http://schemas.microsoft.com/office/drawing/2014/main" id="{8AD14739-0B77-4042-89B2-0053EDEC7E29}"/>
              </a:ext>
            </a:extLst>
          </p:cNvPr>
          <p:cNvGrpSpPr>
            <a:grpSpLocks/>
          </p:cNvGrpSpPr>
          <p:nvPr/>
        </p:nvGrpSpPr>
        <p:grpSpPr bwMode="auto">
          <a:xfrm>
            <a:off x="1027113" y="904875"/>
            <a:ext cx="3416300" cy="2390775"/>
            <a:chOff x="647" y="663"/>
            <a:chExt cx="2152" cy="1506"/>
          </a:xfrm>
        </p:grpSpPr>
        <p:pic>
          <p:nvPicPr>
            <p:cNvPr id="21520" name="Picture 27">
              <a:extLst>
                <a:ext uri="{FF2B5EF4-FFF2-40B4-BE49-F238E27FC236}">
                  <a16:creationId xmlns:a16="http://schemas.microsoft.com/office/drawing/2014/main" id="{5B707E22-7A24-4696-BB68-6183419542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5699"/>
            <a:stretch>
              <a:fillRect/>
            </a:stretch>
          </p:blipFill>
          <p:spPr bwMode="auto">
            <a:xfrm>
              <a:off x="647" y="663"/>
              <a:ext cx="2152" cy="15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21" name="Text Box 8">
              <a:extLst>
                <a:ext uri="{FF2B5EF4-FFF2-40B4-BE49-F238E27FC236}">
                  <a16:creationId xmlns:a16="http://schemas.microsoft.com/office/drawing/2014/main" id="{B54E5579-3F95-4D10-A012-FEECA52978B0}"/>
                </a:ext>
              </a:extLst>
            </p:cNvPr>
            <p:cNvSpPr txBox="1">
              <a:spLocks noChangeArrowheads="1"/>
            </p:cNvSpPr>
            <p:nvPr/>
          </p:nvSpPr>
          <p:spPr bwMode="auto">
            <a:xfrm>
              <a:off x="657" y="1930"/>
              <a:ext cx="1280" cy="22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1600" b="1"/>
                <a:t>施行直後</a:t>
              </a:r>
              <a:r>
                <a:rPr lang="en-US" altLang="ja-JP" sz="1600" b="1"/>
                <a:t>(H16</a:t>
              </a:r>
              <a:r>
                <a:rPr lang="ja-JP" altLang="en-US" sz="1600" b="1"/>
                <a:t>年</a:t>
              </a:r>
              <a:r>
                <a:rPr lang="en-US" altLang="ja-JP" sz="1600" b="1"/>
                <a:t>5</a:t>
              </a:r>
              <a:r>
                <a:rPr lang="ja-JP" altLang="en-US" sz="1600" b="1"/>
                <a:t>月</a:t>
              </a:r>
              <a:r>
                <a:rPr lang="en-US" altLang="ja-JP" sz="1600" b="1"/>
                <a:t>)</a:t>
              </a:r>
            </a:p>
          </p:txBody>
        </p:sp>
        <p:pic>
          <p:nvPicPr>
            <p:cNvPr id="21522" name="図 3">
              <a:extLst>
                <a:ext uri="{FF2B5EF4-FFF2-40B4-BE49-F238E27FC236}">
                  <a16:creationId xmlns:a16="http://schemas.microsoft.com/office/drawing/2014/main" id="{E7345972-987A-43B6-B52D-80D402BD8622}"/>
                </a:ext>
              </a:extLst>
            </p:cNvPr>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73" y="1578"/>
              <a:ext cx="804" cy="57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23" name="Text Box 9">
              <a:extLst>
                <a:ext uri="{FF2B5EF4-FFF2-40B4-BE49-F238E27FC236}">
                  <a16:creationId xmlns:a16="http://schemas.microsoft.com/office/drawing/2014/main" id="{122065C7-DA06-40E6-AD48-BE180ACA3EB2}"/>
                </a:ext>
              </a:extLst>
            </p:cNvPr>
            <p:cNvSpPr txBox="1">
              <a:spLocks noChangeArrowheads="1"/>
            </p:cNvSpPr>
            <p:nvPr/>
          </p:nvSpPr>
          <p:spPr bwMode="auto">
            <a:xfrm>
              <a:off x="2247" y="1950"/>
              <a:ext cx="512" cy="185"/>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1200" b="1"/>
                <a:t>表面状態</a:t>
              </a:r>
            </a:p>
          </p:txBody>
        </p:sp>
      </p:grpSp>
      <p:grpSp>
        <p:nvGrpSpPr>
          <p:cNvPr id="21515" name="Group 42">
            <a:extLst>
              <a:ext uri="{FF2B5EF4-FFF2-40B4-BE49-F238E27FC236}">
                <a16:creationId xmlns:a16="http://schemas.microsoft.com/office/drawing/2014/main" id="{9C39EDDF-EBDA-4795-9437-69101DD6BED2}"/>
              </a:ext>
            </a:extLst>
          </p:cNvPr>
          <p:cNvGrpSpPr>
            <a:grpSpLocks/>
          </p:cNvGrpSpPr>
          <p:nvPr/>
        </p:nvGrpSpPr>
        <p:grpSpPr bwMode="auto">
          <a:xfrm>
            <a:off x="5124450" y="904875"/>
            <a:ext cx="3384550" cy="2371725"/>
            <a:chOff x="3243" y="663"/>
            <a:chExt cx="2132" cy="1494"/>
          </a:xfrm>
        </p:grpSpPr>
        <p:pic>
          <p:nvPicPr>
            <p:cNvPr id="21518" name="Picture 37">
              <a:extLst>
                <a:ext uri="{FF2B5EF4-FFF2-40B4-BE49-F238E27FC236}">
                  <a16:creationId xmlns:a16="http://schemas.microsoft.com/office/drawing/2014/main" id="{DA5AF2B7-CE6F-4846-B4C1-4B71ADF98F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5742"/>
            <a:stretch>
              <a:fillRect/>
            </a:stretch>
          </p:blipFill>
          <p:spPr bwMode="auto">
            <a:xfrm>
              <a:off x="3243" y="663"/>
              <a:ext cx="2132" cy="1494"/>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9" name="Text Box 12">
              <a:extLst>
                <a:ext uri="{FF2B5EF4-FFF2-40B4-BE49-F238E27FC236}">
                  <a16:creationId xmlns:a16="http://schemas.microsoft.com/office/drawing/2014/main" id="{59C9BF07-A5EF-44C2-84E4-3D331893E2A0}"/>
                </a:ext>
              </a:extLst>
            </p:cNvPr>
            <p:cNvSpPr txBox="1">
              <a:spLocks noChangeArrowheads="1"/>
            </p:cNvSpPr>
            <p:nvPr/>
          </p:nvSpPr>
          <p:spPr bwMode="auto">
            <a:xfrm>
              <a:off x="3259" y="1912"/>
              <a:ext cx="1600" cy="224"/>
            </a:xfrm>
            <a:prstGeom prst="rect">
              <a:avLst/>
            </a:prstGeom>
            <a:solidFill>
              <a:schemeClr val="bg1"/>
            </a:solidFill>
            <a:ln w="1905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defRPr kumimoji="1" sz="1700">
                  <a:solidFill>
                    <a:schemeClr val="tx1"/>
                  </a:solidFill>
                  <a:latin typeface="ＭＳ ゴシック" panose="020B0609070205080204" pitchFamily="49" charset="-128"/>
                  <a:ea typeface="ＭＳ ゴシック" panose="020B0609070205080204" pitchFamily="49"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0000"/>
                </a:lnSpc>
                <a:spcBef>
                  <a:spcPct val="50000"/>
                </a:spcBef>
              </a:pPr>
              <a:r>
                <a:rPr lang="ja-JP" altLang="en-US" sz="1600" b="1"/>
                <a:t>施行後</a:t>
              </a:r>
              <a:r>
                <a:rPr lang="en-US" altLang="ja-JP" sz="1600" b="1">
                  <a:solidFill>
                    <a:srgbClr val="0000FF"/>
                  </a:solidFill>
                </a:rPr>
                <a:t>3</a:t>
              </a:r>
              <a:r>
                <a:rPr lang="ja-JP" altLang="en-US" sz="1600" b="1">
                  <a:solidFill>
                    <a:srgbClr val="0000FF"/>
                  </a:solidFill>
                </a:rPr>
                <a:t>年経過</a:t>
              </a:r>
              <a:r>
                <a:rPr lang="en-US" altLang="ja-JP" sz="1600" b="1"/>
                <a:t>(H19</a:t>
              </a:r>
              <a:r>
                <a:rPr lang="ja-JP" altLang="en-US" sz="1600" b="1"/>
                <a:t>年</a:t>
              </a:r>
              <a:r>
                <a:rPr lang="en-US" altLang="ja-JP" sz="1600" b="1"/>
                <a:t>2</a:t>
              </a:r>
              <a:r>
                <a:rPr lang="ja-JP" altLang="en-US" sz="1600" b="1"/>
                <a:t>月</a:t>
              </a:r>
              <a:r>
                <a:rPr lang="en-US" altLang="ja-JP" sz="1600" b="1"/>
                <a:t>)</a:t>
              </a:r>
              <a:endParaRPr lang="ja-JP" altLang="en-US" sz="1600" b="1"/>
            </a:p>
          </p:txBody>
        </p:sp>
      </p:grpSp>
      <p:sp>
        <p:nvSpPr>
          <p:cNvPr id="21516" name="タイトル 3">
            <a:extLst>
              <a:ext uri="{FF2B5EF4-FFF2-40B4-BE49-F238E27FC236}">
                <a16:creationId xmlns:a16="http://schemas.microsoft.com/office/drawing/2014/main" id="{AC4F41EE-A808-4188-A821-94F1FB8AA16E}"/>
              </a:ext>
            </a:extLst>
          </p:cNvPr>
          <p:cNvSpPr>
            <a:spLocks noGrp="1" noChangeArrowheads="1"/>
          </p:cNvSpPr>
          <p:nvPr>
            <p:ph type="title"/>
          </p:nvPr>
        </p:nvSpPr>
        <p:spPr>
          <a:xfrm>
            <a:off x="323850" y="101600"/>
            <a:ext cx="8334375" cy="360363"/>
          </a:xfrm>
        </p:spPr>
        <p:txBody>
          <a:bodyPr/>
          <a:lstStyle/>
          <a:p>
            <a:pPr algn="r"/>
            <a:r>
              <a:rPr lang="ja-JP" altLang="en-US" sz="1800">
                <a:latin typeface="HG丸ｺﾞｼｯｸM-PRO" panose="020F0600000000000000" pitchFamily="50" charset="-128"/>
                <a:ea typeface="HG丸ｺﾞｼｯｸM-PRO" panose="020F0600000000000000" pitchFamily="50" charset="-128"/>
              </a:rPr>
              <a:t>３　木材チップ及び石炭灰を利用した法面など向けの被覆材量</a:t>
            </a: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つづき</a:t>
            </a:r>
            <a:r>
              <a:rPr lang="en-US" altLang="ja-JP" sz="1800">
                <a:latin typeface="HG丸ｺﾞｼｯｸM-PRO" panose="020F0600000000000000" pitchFamily="50" charset="-128"/>
                <a:ea typeface="HG丸ｺﾞｼｯｸM-PRO" panose="020F0600000000000000" pitchFamily="50" charset="-128"/>
              </a:rPr>
              <a:t>]</a:t>
            </a:r>
            <a:endParaRPr lang="ja-JP" altLang="en-US" sz="1800">
              <a:latin typeface="HG丸ｺﾞｼｯｸM-PRO" panose="020F0600000000000000" pitchFamily="50" charset="-128"/>
              <a:ea typeface="HG丸ｺﾞｼｯｸM-PRO" panose="020F0600000000000000" pitchFamily="50" charset="-128"/>
            </a:endParaRPr>
          </a:p>
        </p:txBody>
      </p:sp>
      <p:pic>
        <p:nvPicPr>
          <p:cNvPr id="21517" name="オーディオ 7">
            <a:hlinkClick r:id="" action="ppaction://media"/>
            <a:extLst>
              <a:ext uri="{FF2B5EF4-FFF2-40B4-BE49-F238E27FC236}">
                <a16:creationId xmlns:a16="http://schemas.microsoft.com/office/drawing/2014/main" id="{73B5B8C9-E750-4640-9B36-10B32ED0E1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33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オーディオ 5">
            <a:hlinkClick r:id="" action="ppaction://media"/>
            <a:extLst>
              <a:ext uri="{FF2B5EF4-FFF2-40B4-BE49-F238E27FC236}">
                <a16:creationId xmlns:a16="http://schemas.microsoft.com/office/drawing/2014/main" id="{702F0E15-EB45-4481-AE06-A1CB1E70C5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857553926"/>
      </p:ext>
    </p:extLst>
  </p:cSld>
  <p:clrMapOvr>
    <a:masterClrMapping/>
  </p:clrMapOvr>
  <p:transition spd="slow" advTm="5107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九州電力">
  <a:themeElements>
    <a:clrScheme name="九州電力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九州電力">
      <a:majorFont>
        <a:latin typeface="ＭＳ ゴシック"/>
        <a:ea typeface="ＭＳ 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1"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1"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九州電力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九州電力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九州電力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九州電力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九州電力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九州電力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九州電力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九州電力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九州電力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九州電力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九州電力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九州電力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本文">
  <a:themeElements>
    <a:clrScheme name="本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本文">
      <a:majorFont>
        <a:latin typeface="ＭＳ ゴシック"/>
        <a:ea typeface="ＭＳ 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1"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1"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本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本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本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本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本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本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本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本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本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本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本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本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9950</TotalTime>
  <Words>3938</Words>
  <Application>Microsoft Office PowerPoint</Application>
  <PresentationFormat>画面に合わせる (4:3)</PresentationFormat>
  <Paragraphs>444</Paragraphs>
  <Slides>16</Slides>
  <Notes>16</Notes>
  <HiddenSlides>0</HiddenSlides>
  <MMClips>16</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16</vt:i4>
      </vt:variant>
    </vt:vector>
  </HeadingPairs>
  <TitlesOfParts>
    <vt:vector size="26" baseType="lpstr">
      <vt:lpstr>HGP創英角ｺﾞｼｯｸUB</vt:lpstr>
      <vt:lpstr>HG丸ｺﾞｼｯｸM-PRO</vt:lpstr>
      <vt:lpstr>ＭＳ Ｐゴシック</vt:lpstr>
      <vt:lpstr>ＭＳ ゴシック</vt:lpstr>
      <vt:lpstr>Arial</vt:lpstr>
      <vt:lpstr>Calibri</vt:lpstr>
      <vt:lpstr>Century</vt:lpstr>
      <vt:lpstr>Times New Roman</vt:lpstr>
      <vt:lpstr>1_九州電力</vt:lpstr>
      <vt:lpstr>本文</vt:lpstr>
      <vt:lpstr>PowerPoint プレゼンテーション</vt:lpstr>
      <vt:lpstr>ご紹介技術 </vt:lpstr>
      <vt:lpstr>１　非常用電源として機能する小型蓄電池内蔵コンセント </vt:lpstr>
      <vt:lpstr>１　非常用電源として機能する小型蓄電池内蔵コンセント［つづき］ </vt:lpstr>
      <vt:lpstr>２　電池監視制御ユニット（BMCPU)</vt:lpstr>
      <vt:lpstr>２　電池監視制御ユニット［つづき］ </vt:lpstr>
      <vt:lpstr>２　電池監視制御ユニット［つづき］ </vt:lpstr>
      <vt:lpstr>３　木材チップ及び石炭灰を利用した法面など向けの被覆材料</vt:lpstr>
      <vt:lpstr>３　木材チップ及び石炭灰を利用した法面など向けの被覆材量[つづき]</vt:lpstr>
      <vt:lpstr>３　木材チップ及び石炭灰を利用した法面など向けの被覆材料［つづき］</vt:lpstr>
      <vt:lpstr>４　ＩＨクッキングヒーターを利用した冷却調理器 </vt:lpstr>
      <vt:lpstr>４　ＩＨクッキングヒーターを利用した冷却調理器 ［つづき］</vt:lpstr>
      <vt:lpstr>５　火傷の恐れが少ないアイロン（本体が発熱しない）</vt:lpstr>
      <vt:lpstr>５　火傷の恐れが少ないアイロン（本体が発熱しない）［つづき］</vt:lpstr>
      <vt:lpstr>６　居住者の健康状態を推定する方法　</vt:lpstr>
      <vt:lpstr>６　居住者の健康状態を推定する方法[つづき]</vt:lpstr>
    </vt:vector>
  </TitlesOfParts>
  <Company>（株）博報堂</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（株）博報堂</dc:creator>
  <cp:lastModifiedBy>近藤 覚</cp:lastModifiedBy>
  <cp:revision>448</cp:revision>
  <cp:lastPrinted>2019-12-23T01:20:20Z</cp:lastPrinted>
  <dcterms:created xsi:type="dcterms:W3CDTF">2007-03-10T09:10:00Z</dcterms:created>
  <dcterms:modified xsi:type="dcterms:W3CDTF">2021-01-12T05:41:52Z</dcterms:modified>
</cp:coreProperties>
</file>